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57" r:id="rId5"/>
    <p:sldId id="256" r:id="rId6"/>
    <p:sldId id="258"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15302F-D712-41FF-9B9C-6652601FE92F}" type="datetimeFigureOut">
              <a:rPr lang="en-US" smtClean="0"/>
              <a:t>8/4/2013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15302F-D712-41FF-9B9C-6652601FE92F}" type="datetimeFigureOut">
              <a:rPr lang="en-US" smtClean="0"/>
              <a:t>8/4/2013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15302F-D712-41FF-9B9C-6652601FE92F}" type="datetimeFigureOut">
              <a:rPr lang="en-US" smtClean="0"/>
              <a:t>8/4/2013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15302F-D712-41FF-9B9C-6652601FE92F}" type="datetimeFigureOut">
              <a:rPr lang="en-US" smtClean="0"/>
              <a:t>8/4/2013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15302F-D712-41FF-9B9C-6652601FE92F}" type="datetimeFigureOut">
              <a:rPr lang="en-US" smtClean="0"/>
              <a:t>8/4/2013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15302F-D712-41FF-9B9C-6652601FE92F}" type="datetimeFigureOut">
              <a:rPr lang="en-US" smtClean="0"/>
              <a:t>8/4/2013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15302F-D712-41FF-9B9C-6652601FE92F}" type="datetimeFigureOut">
              <a:rPr lang="en-US" smtClean="0"/>
              <a:t>8/4/2013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15302F-D712-41FF-9B9C-6652601FE92F}" type="datetimeFigureOut">
              <a:rPr lang="en-US" smtClean="0"/>
              <a:t>8/4/2013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15302F-D712-41FF-9B9C-6652601FE92F}" type="datetimeFigureOut">
              <a:rPr lang="en-US" smtClean="0"/>
              <a:t>8/4/2013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5302F-D712-41FF-9B9C-6652601FE92F}" type="datetimeFigureOut">
              <a:rPr lang="en-US" smtClean="0"/>
              <a:t>8/4/2013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5302F-D712-41FF-9B9C-6652601FE92F}" type="datetimeFigureOut">
              <a:rPr lang="en-US" smtClean="0"/>
              <a:t>8/4/2013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4C9AA-E9FE-4D58-A8B6-F475F2927A3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5302F-D712-41FF-9B9C-6652601FE92F}" type="datetimeFigureOut">
              <a:rPr lang="en-US" smtClean="0"/>
              <a:t>8/4/2013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4C9AA-E9FE-4D58-A8B6-F475F2927A3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img.weburbanist.com/wp-content/uploads/2008/11/abandoned-church-gary-indiana-interior.jpg"/>
          <p:cNvPicPr>
            <a:picLocks noChangeAspect="1" noChangeArrowheads="1"/>
          </p:cNvPicPr>
          <p:nvPr/>
        </p:nvPicPr>
        <p:blipFill>
          <a:blip r:embed="rId2" cstate="print">
            <a:lum contrast="20000"/>
          </a:blip>
          <a:srcRect/>
          <a:stretch>
            <a:fillRect/>
          </a:stretch>
        </p:blipFill>
        <p:spPr bwMode="auto">
          <a:xfrm>
            <a:off x="-1" y="0"/>
            <a:ext cx="9173399" cy="6858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4339650"/>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being a new creation:</a:t>
            </a:r>
          </a:p>
          <a:p>
            <a:pPr lvl="1">
              <a:buFont typeface="Arial" pitchFamily="34" charset="0"/>
              <a:buChar char="•"/>
            </a:pPr>
            <a:r>
              <a:rPr lang="en-US" sz="2400" b="1" dirty="0" smtClean="0">
                <a:solidFill>
                  <a:schemeClr val="bg1"/>
                </a:solidFill>
                <a:effectLst>
                  <a:outerShdw blurRad="38100" dist="38100" dir="2700000" algn="tl">
                    <a:srgbClr val="000000">
                      <a:alpha val="43137"/>
                    </a:srgbClr>
                  </a:outerShdw>
                </a:effectLst>
              </a:rPr>
              <a:t> More on circumcision… It is not what makes                                                a difference, but a new creation (Gal 6:15)</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Some were boasting in their circumcision                                                                	instead of focusing their glory on the cross of Christ</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What about the cross?  Through it I have been crucified to the world and 	the world to me.   The cross not only saved Paul, but forever 	changed Paul.  Made him new.  How he responded mattered</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The cross represents Jesus and His sacrifice for us -  Through it, Paul’s 	relationship with the world completely changed.   Forever done.</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Like in Romans… Some who had never been circumcised were seen as 	circumcised because they lived the life circumcision was meant to 	produce.  Separated, obedient, &amp; dedicated (Romans 2:25-29)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4708981"/>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being a new creation:</a:t>
            </a:r>
          </a:p>
          <a:p>
            <a:pPr lvl="1">
              <a:buFont typeface="Arial" pitchFamily="34" charset="0"/>
              <a:buChar char="•"/>
            </a:pPr>
            <a:r>
              <a:rPr lang="en-US" sz="2400" b="1" dirty="0" smtClean="0">
                <a:solidFill>
                  <a:schemeClr val="bg1"/>
                </a:solidFill>
                <a:effectLst>
                  <a:outerShdw blurRad="38100" dist="38100" dir="2700000" algn="tl">
                    <a:srgbClr val="000000">
                      <a:alpha val="43137"/>
                    </a:srgbClr>
                  </a:outerShdw>
                </a:effectLst>
              </a:rPr>
              <a:t> A Christian is a creation of God… a person                                   transformed by His power and will.  God’s                                     masterpiece!   (2 </a:t>
            </a:r>
            <a:r>
              <a:rPr lang="en-US" sz="2400" b="1" dirty="0" err="1" smtClean="0">
                <a:solidFill>
                  <a:schemeClr val="bg1"/>
                </a:solidFill>
                <a:effectLst>
                  <a:outerShdw blurRad="38100" dist="38100" dir="2700000" algn="tl">
                    <a:srgbClr val="000000">
                      <a:alpha val="43137"/>
                    </a:srgbClr>
                  </a:outerShdw>
                </a:effectLst>
              </a:rPr>
              <a:t>Cor</a:t>
            </a:r>
            <a:r>
              <a:rPr lang="en-US" sz="2400" b="1" dirty="0" smtClean="0">
                <a:solidFill>
                  <a:schemeClr val="bg1"/>
                </a:solidFill>
                <a:effectLst>
                  <a:outerShdw blurRad="38100" dist="38100" dir="2700000" algn="tl">
                    <a:srgbClr val="000000">
                      <a:alpha val="43137"/>
                    </a:srgbClr>
                  </a:outerShdw>
                </a:effectLst>
              </a:rPr>
              <a:t> 5:17; Eph. 2:8-10)</a:t>
            </a:r>
            <a:endParaRPr lang="en-US" sz="2000" b="1" dirty="0">
              <a:solidFill>
                <a:schemeClr val="bg1"/>
              </a:solidFill>
              <a:effectLst>
                <a:outerShdw blurRad="38100" dist="38100" dir="2700000" algn="tl">
                  <a:srgbClr val="000000">
                    <a:alpha val="43137"/>
                  </a:srgbClr>
                </a:outerShdw>
              </a:effectLst>
            </a:endParaRPr>
          </a:p>
          <a:p>
            <a:pPr lvl="2">
              <a:buFont typeface="Arial" pitchFamily="34" charset="0"/>
              <a:buChar char="•"/>
            </a:pPr>
            <a:r>
              <a:rPr lang="en-US" sz="2000" b="1" dirty="0" smtClean="0">
                <a:solidFill>
                  <a:schemeClr val="bg1"/>
                </a:solidFill>
                <a:effectLst>
                  <a:outerShdw blurRad="38100" dist="38100" dir="2700000" algn="tl">
                    <a:srgbClr val="000000">
                      <a:alpha val="43137"/>
                    </a:srgbClr>
                  </a:outerShdw>
                </a:effectLst>
              </a:rPr>
              <a:t>  Be done with old!  It’s dead.  It’s the past.  Not what Christ is about. </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All is made new in Christ!  Relationships with others, relationships with 	God, attitude toward this world, focus in life, relationship to sin, 	position with the devil, our hope… AND MUCH </a:t>
            </a:r>
            <a:r>
              <a:rPr lang="en-US" sz="2000" b="1" dirty="0" err="1" smtClean="0">
                <a:solidFill>
                  <a:schemeClr val="bg1"/>
                </a:solidFill>
                <a:effectLst>
                  <a:outerShdw blurRad="38100" dist="38100" dir="2700000" algn="tl">
                    <a:srgbClr val="000000">
                      <a:alpha val="43137"/>
                    </a:srgbClr>
                  </a:outerShdw>
                </a:effectLst>
              </a:rPr>
              <a:t>MUCH</a:t>
            </a:r>
            <a:r>
              <a:rPr lang="en-US" sz="2000" b="1" dirty="0" smtClean="0">
                <a:solidFill>
                  <a:schemeClr val="bg1"/>
                </a:solidFill>
                <a:effectLst>
                  <a:outerShdw blurRad="38100" dist="38100" dir="2700000" algn="tl">
                    <a:srgbClr val="000000">
                      <a:alpha val="43137"/>
                    </a:srgbClr>
                  </a:outerShdw>
                </a:effectLst>
              </a:rPr>
              <a:t> MORE! </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We are God’s workmanship – We must remember this!  I am not my own 	workmanship, but God’s.   It’s not “self improvement” but “God 	improvement” – Go wherever God leads whenever He leads! </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Too often we try to be the master doing the creating.   We set the rules, 	we decide how far to go with it.  If so, we are our own 	workmanship, not God’s workmanship.  </a:t>
            </a:r>
            <a:endParaRPr lang="en-US" sz="2400" b="1" dirty="0" smtClean="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4832092"/>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being a new creation:</a:t>
            </a:r>
          </a:p>
          <a:p>
            <a:pPr lvl="1">
              <a:buFont typeface="Arial" pitchFamily="34" charset="0"/>
              <a:buChar char="•"/>
            </a:pPr>
            <a:r>
              <a:rPr lang="en-US" sz="2400" b="1" dirty="0" smtClean="0">
                <a:solidFill>
                  <a:schemeClr val="bg1"/>
                </a:solidFill>
                <a:effectLst>
                  <a:outerShdw blurRad="38100" dist="38100" dir="2700000" algn="tl">
                    <a:srgbClr val="000000">
                      <a:alpha val="43137"/>
                    </a:srgbClr>
                  </a:outerShdw>
                </a:effectLst>
              </a:rPr>
              <a:t> What does a new creation look like?  The                                            practical side can be difficult (Col. 3:1-4)</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Being raised with Christ changes everything.   A                                                	changed focus.  Jesus is at the center.  All revolves around Christ. </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Certain things will be put to death (vs. 5-10)</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Certain things will be put on (vs. 12-17)</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This change will permeate every aspect of my life – Whether at home, at 	work, or whatever I do, I am a new creation (vs. 18-25)</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We all probably need to do some dying.  We all need to do some putting 	on.   Purposefully choose to make Christ all in all in our life. </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When does a person become a new creation?  There is a fixed 	point in time when this happens.   Baptism marks that moment 	where we’re raised to walk in new life (Rom 6:1-4, 11-13)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2000548"/>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being a new creation:</a:t>
            </a:r>
          </a:p>
          <a:p>
            <a:pPr lvl="1">
              <a:buFont typeface="Arial" pitchFamily="34" charset="0"/>
              <a:buChar char="•"/>
            </a:pPr>
            <a:r>
              <a:rPr lang="en-US" sz="2400" b="1" dirty="0" smtClean="0">
                <a:solidFill>
                  <a:schemeClr val="bg1"/>
                </a:solidFill>
                <a:effectLst>
                  <a:outerShdw blurRad="38100" dist="38100" dir="2700000" algn="tl">
                    <a:srgbClr val="000000">
                      <a:alpha val="43137"/>
                    </a:srgbClr>
                  </a:outerShdw>
                </a:effectLst>
              </a:rPr>
              <a:t> But being a new creation is also an ongoing                                           process.  For our religion to have meaning                                           and power we cannot stop being made new.                                                    We are always being “renewed” (Rom 12:1-2; 2 Cor. 4:16-18)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descr="http://seriouslyforreal.com/wp-content/uploads/2013/08/article-2340806-1A4B35F5000005DC-544_964x6411.jpg"/>
          <p:cNvPicPr>
            <a:picLocks noChangeAspect="1" noChangeArrowheads="1"/>
          </p:cNvPicPr>
          <p:nvPr/>
        </p:nvPicPr>
        <p:blipFill>
          <a:blip r:embed="rId2" cstate="print"/>
          <a:srcRect/>
          <a:stretch>
            <a:fillRect/>
          </a:stretch>
        </p:blipFill>
        <p:spPr bwMode="auto">
          <a:xfrm>
            <a:off x="0" y="0"/>
            <a:ext cx="9167267" cy="685800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farm4.static.flickr.com/3585/3450741598_382a81c3e5_o.jpg"/>
          <p:cNvPicPr>
            <a:picLocks noChangeAspect="1" noChangeArrowheads="1"/>
          </p:cNvPicPr>
          <p:nvPr/>
        </p:nvPicPr>
        <p:blipFill>
          <a:blip r:embed="rId2" cstate="print">
            <a:lum contrast="20000"/>
          </a:blip>
          <a:srcRect/>
          <a:stretch>
            <a:fillRect/>
          </a:stretch>
        </p:blipFill>
        <p:spPr bwMode="auto">
          <a:xfrm>
            <a:off x="1143000" y="0"/>
            <a:ext cx="6858000"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followingthetruth.com/wp-content/uploads/2012/05/Empty-Church.jpg"/>
          <p:cNvPicPr>
            <a:picLocks noChangeAspect="1" noChangeArrowheads="1"/>
          </p:cNvPicPr>
          <p:nvPr/>
        </p:nvPicPr>
        <p:blipFill>
          <a:blip r:embed="rId2" cstate="print">
            <a:lum bright="10000" contrast="20000"/>
          </a:blip>
          <a:srcRect/>
          <a:stretch>
            <a:fillRect/>
          </a:stretch>
        </p:blipFill>
        <p:spPr bwMode="auto">
          <a:xfrm>
            <a:off x="-1" y="0"/>
            <a:ext cx="9161446" cy="6858000"/>
          </a:xfrm>
          <a:prstGeom prst="rect">
            <a:avLst/>
          </a:prstGeom>
          <a:noFill/>
        </p:spPr>
      </p:pic>
      <p:sp>
        <p:nvSpPr>
          <p:cNvPr id="5" name="TextBox 4"/>
          <p:cNvSpPr txBox="1"/>
          <p:nvPr/>
        </p:nvSpPr>
        <p:spPr>
          <a:xfrm>
            <a:off x="5562600" y="4876800"/>
            <a:ext cx="3581400" cy="1938992"/>
          </a:xfrm>
          <a:prstGeom prst="rect">
            <a:avLst/>
          </a:prstGeom>
          <a:noFill/>
        </p:spPr>
        <p:txBody>
          <a:bodyPr wrap="square" rtlCol="0">
            <a:spAutoFit/>
          </a:bodyPr>
          <a:lstStyle/>
          <a:p>
            <a:pPr algn="ctr"/>
            <a:r>
              <a:rPr lang="en-US" sz="4000" b="1" dirty="0" smtClean="0">
                <a:solidFill>
                  <a:schemeClr val="bg1"/>
                </a:solidFill>
                <a:effectLst>
                  <a:outerShdw blurRad="38100" dist="38100" dir="2700000" algn="tl">
                    <a:srgbClr val="000000">
                      <a:alpha val="43137"/>
                    </a:srgbClr>
                  </a:outerShdw>
                </a:effectLst>
              </a:rPr>
              <a:t>Powerful And Meaningful Religion</a:t>
            </a:r>
            <a:endParaRPr lang="en-US" sz="4000"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0"/>
            <a:ext cx="2743200" cy="3743325"/>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4524315"/>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faith working through love:</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Neither circumcision nor </a:t>
            </a:r>
            <a:r>
              <a:rPr lang="en-US" sz="2400" b="1" dirty="0" err="1" smtClean="0">
                <a:solidFill>
                  <a:schemeClr val="bg1"/>
                </a:solidFill>
                <a:effectLst>
                  <a:outerShdw blurRad="38100" dist="38100" dir="2700000" algn="tl">
                    <a:srgbClr val="000000">
                      <a:alpha val="43137"/>
                    </a:srgbClr>
                  </a:outerShdw>
                </a:effectLst>
              </a:rPr>
              <a:t>uncircumcision</a:t>
            </a:r>
            <a:r>
              <a:rPr lang="en-US" sz="2400" b="1" dirty="0" smtClean="0">
                <a:solidFill>
                  <a:schemeClr val="bg1"/>
                </a:solidFill>
                <a:effectLst>
                  <a:outerShdw blurRad="38100" dist="38100" dir="2700000" algn="tl">
                    <a:srgbClr val="000000">
                      <a:alpha val="43137"/>
                    </a:srgbClr>
                  </a:outerShdw>
                </a:effectLst>
              </a:rPr>
              <a:t>                                                  makes the difference, but faith that works                                                 through love (Galatians 5:6)</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Background:  Some sought to bind circumcision                                                           	on all Christians, as if it made the difference.  There are several very 	bad consequences to doing this (verses 1-4)</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Such religion is certainly vain.  It does nothing in a person and it does 	nothing through a person – “Have strength, power, avail, force”</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Circumcision has no impact on this… What does is possessing a faith that 	is active on a daily basis and has love as its motivating force </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Danger 1:  It is possible to be full of faith and love, but if it is not 	working it is meaningless in our lives (James 2:17-19, 22, 24)</a:t>
            </a:r>
            <a:endParaRPr lang="en-US" sz="2400"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2739211"/>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faith working through love:</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Danger 2:   Being full of love and works, but                                                   	not having faith in it (Romans 9:30-32)</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Danger 3:  Our religion focuses on faith and                                             	works, but love is not at the core (1 Cor. 13:1-3; 1 John 3:16-18)</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Is our faith doing things for others out of a sincere love for them?  	Does our faith cause us to become servants? (James 1:26-27)</a:t>
            </a:r>
            <a:endParaRPr lang="en-US" sz="2400"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3724096"/>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keeping God’s commandments:</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It’s easy to focus on the previous point…                                                   Just believe in God, do good, and love others</a:t>
            </a:r>
            <a:endParaRPr lang="en-US" sz="2400" b="1" dirty="0">
              <a:solidFill>
                <a:schemeClr val="bg1"/>
              </a:solidFill>
              <a:effectLst>
                <a:outerShdw blurRad="38100" dist="38100" dir="2700000" algn="tl">
                  <a:srgbClr val="000000">
                    <a:alpha val="43137"/>
                  </a:srgbClr>
                </a:outerShdw>
              </a:effectLst>
            </a:endParaRPr>
          </a:p>
          <a:p>
            <a:pPr lvl="2">
              <a:buFont typeface="Arial" pitchFamily="34" charset="0"/>
              <a:buChar char="•"/>
            </a:pPr>
            <a:r>
              <a:rPr lang="en-US" sz="2000" b="1" dirty="0" smtClean="0">
                <a:solidFill>
                  <a:schemeClr val="bg1"/>
                </a:solidFill>
                <a:effectLst>
                  <a:outerShdw blurRad="38100" dist="38100" dir="2700000" algn="tl">
                    <a:srgbClr val="000000">
                      <a:alpha val="43137"/>
                    </a:srgbClr>
                  </a:outerShdw>
                </a:effectLst>
              </a:rPr>
              <a:t> All that is necessary is for a person to be saved is                                                          	to be passionate and active.   Convenient… All religious are saved! </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The authority of God’s word is ignored.   Does it matter what we do, what 	we believe, and how we do things?   “Everyone is going to the same 	place, we are all just taking different paths”</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But sincerity alone is not enough, love alone is not enough, and action 	alone is not enough.   Even all three together is not enough.  We 	must be within God’s will for our religion to have power &amp; meaning </a:t>
            </a:r>
            <a:endParaRPr lang="en-US" sz="2400" b="1" dirty="0" smtClean="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4770537"/>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keeping God’s commandments:</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Neither circumcision nor </a:t>
            </a:r>
            <a:r>
              <a:rPr lang="en-US" sz="2400" b="1" dirty="0" err="1" smtClean="0">
                <a:solidFill>
                  <a:schemeClr val="bg1"/>
                </a:solidFill>
                <a:effectLst>
                  <a:outerShdw blurRad="38100" dist="38100" dir="2700000" algn="tl">
                    <a:srgbClr val="000000">
                      <a:alpha val="43137"/>
                    </a:srgbClr>
                  </a:outerShdw>
                </a:effectLst>
              </a:rPr>
              <a:t>uncircumcision</a:t>
            </a:r>
            <a:r>
              <a:rPr lang="en-US" sz="2400" b="1" dirty="0" smtClean="0">
                <a:solidFill>
                  <a:schemeClr val="bg1"/>
                </a:solidFill>
                <a:effectLst>
                  <a:outerShdw blurRad="38100" dist="38100" dir="2700000" algn="tl">
                    <a:srgbClr val="000000">
                      <a:alpha val="43137"/>
                    </a:srgbClr>
                  </a:outerShdw>
                </a:effectLst>
              </a:rPr>
              <a:t>                                                   counts for anything, but keeping God’s                                                 commandments (1 Cor. 7:17-20)</a:t>
            </a:r>
            <a:r>
              <a:rPr lang="en-US" sz="2000" b="1" dirty="0" smtClean="0">
                <a:solidFill>
                  <a:schemeClr val="bg1"/>
                </a:solidFill>
                <a:effectLst>
                  <a:outerShdw blurRad="38100" dist="38100" dir="2700000" algn="tl">
                    <a:srgbClr val="000000">
                      <a:alpha val="43137"/>
                    </a:srgbClr>
                  </a:outerShdw>
                </a:effectLst>
              </a:rPr>
              <a:t> </a:t>
            </a:r>
          </a:p>
          <a:p>
            <a:pPr lvl="2">
              <a:buFont typeface="Arial" pitchFamily="34" charset="0"/>
              <a:buChar char="•"/>
            </a:pPr>
            <a:r>
              <a:rPr lang="en-US" sz="2400" b="1" dirty="0" smtClean="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Context:  Answering particular questions.  Dealing with difficulties that 	resulted from their present distress.   Point:  Don’t get caught up in 	changing external things in your life, focus on obeying the Lord.</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When all was said and done, all that mattered was that they were obeying 	God.   These things wouldn’t impact their salvation, but obedience 	would.   Shouldn’t let anything distract them</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For us it may not be circumcision, but we get distracted easily.  Could be 	dating, finances, looks, friendships, fame, success, etc.</a:t>
            </a:r>
          </a:p>
          <a:p>
            <a:pPr lvl="2">
              <a:buFont typeface="Arial" pitchFamily="34" charset="0"/>
              <a:buChar char="•"/>
            </a:pPr>
            <a:r>
              <a:rPr lang="en-US" sz="2000" b="1" dirty="0">
                <a:solidFill>
                  <a:schemeClr val="bg1"/>
                </a:solidFill>
                <a:effectLst>
                  <a:outerShdw blurRad="38100" dist="38100" dir="2700000" algn="tl">
                    <a:srgbClr val="000000">
                      <a:alpha val="43137"/>
                    </a:srgbClr>
                  </a:outerShdw>
                </a:effectLst>
              </a:rPr>
              <a:t> </a:t>
            </a:r>
            <a:r>
              <a:rPr lang="en-US" sz="2000" b="1" dirty="0" smtClean="0">
                <a:solidFill>
                  <a:schemeClr val="bg1"/>
                </a:solidFill>
                <a:effectLst>
                  <a:outerShdw blurRad="38100" dist="38100" dir="2700000" algn="tl">
                    <a:srgbClr val="000000">
                      <a:alpha val="43137"/>
                    </a:srgbClr>
                  </a:outerShdw>
                </a:effectLst>
              </a:rPr>
              <a:t> More time, energy, priorities, and affections get placed on things that 	don’t ultimately.   We focus less on obeying God (Matthew 16:26)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lackchristiannews.com/news/empty-church-pews.jpg"/>
          <p:cNvPicPr>
            <a:picLocks noChangeAspect="1" noChangeArrowheads="1"/>
          </p:cNvPicPr>
          <p:nvPr/>
        </p:nvPicPr>
        <p:blipFill>
          <a:blip r:embed="rId2" cstate="print"/>
          <a:srcRect/>
          <a:stretch>
            <a:fillRect/>
          </a:stretch>
        </p:blipFill>
        <p:spPr bwMode="auto">
          <a:xfrm>
            <a:off x="6400800" y="1"/>
            <a:ext cx="2743200" cy="3428999"/>
          </a:xfrm>
          <a:prstGeom prst="rect">
            <a:avLst/>
          </a:prstGeom>
          <a:noFill/>
        </p:spPr>
      </p:pic>
      <p:sp>
        <p:nvSpPr>
          <p:cNvPr id="6" name="Rectangle 5"/>
          <p:cNvSpPr/>
          <p:nvPr/>
        </p:nvSpPr>
        <p:spPr>
          <a:xfrm>
            <a:off x="1" y="0"/>
            <a:ext cx="6553200" cy="1754326"/>
          </a:xfrm>
          <a:prstGeom prst="rect">
            <a:avLst/>
          </a:prstGeom>
          <a:noFill/>
        </p:spPr>
        <p:txBody>
          <a:bodyPr wrap="square" lIns="91440" tIns="45720" rIns="91440" bIns="45720">
            <a:spAutoFit/>
          </a:bodyPr>
          <a:lstStyle/>
          <a:p>
            <a:pPr algn="ctr"/>
            <a:r>
              <a:rPr lang="en-US"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Powerful And Meaningful Religion</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TextBox 6"/>
          <p:cNvSpPr txBox="1"/>
          <p:nvPr/>
        </p:nvSpPr>
        <p:spPr>
          <a:xfrm>
            <a:off x="0" y="1905000"/>
            <a:ext cx="9144000" cy="2739211"/>
          </a:xfrm>
          <a:prstGeom prst="rect">
            <a:avLst/>
          </a:prstGeom>
          <a:noFill/>
        </p:spPr>
        <p:txBody>
          <a:bodyPr wrap="square" rtlCol="0">
            <a:spAutoFit/>
          </a:bodyPr>
          <a:lstStyle/>
          <a:p>
            <a:pPr>
              <a:buFont typeface="Arial" pitchFamily="34" charset="0"/>
              <a:buChar char="•"/>
            </a:pPr>
            <a:r>
              <a:rPr lang="en-US" sz="2800" b="1" dirty="0" smtClean="0">
                <a:solidFill>
                  <a:schemeClr val="bg1"/>
                </a:solidFill>
                <a:effectLst>
                  <a:outerShdw blurRad="38100" dist="38100" dir="2700000" algn="tl">
                    <a:srgbClr val="000000">
                      <a:alpha val="43137"/>
                    </a:srgbClr>
                  </a:outerShdw>
                </a:effectLst>
              </a:rPr>
              <a:t>  By keeping God’s commandments:</a:t>
            </a:r>
          </a:p>
          <a:p>
            <a:pPr lvl="1">
              <a:buFont typeface="Arial" pitchFamily="34" charset="0"/>
              <a:buChar char="•"/>
            </a:pPr>
            <a:r>
              <a:rPr lang="en-US" sz="2400" b="1" dirty="0" smtClean="0">
                <a:solidFill>
                  <a:schemeClr val="bg1"/>
                </a:solidFill>
                <a:effectLst>
                  <a:outerShdw blurRad="38100" dist="38100" dir="2700000" algn="tl">
                    <a:srgbClr val="000000">
                      <a:alpha val="43137"/>
                    </a:srgbClr>
                  </a:outerShdw>
                </a:effectLst>
              </a:rPr>
              <a:t> With this point Jesus drew the SOTM to a                                                 close.  No amount of religiousness makes up                                              for being outside God’s will (Matt 7:21-23)</a:t>
            </a:r>
          </a:p>
          <a:p>
            <a:pPr lvl="1">
              <a:buFont typeface="Arial" pitchFamily="34" charset="0"/>
              <a:buChar char="•"/>
            </a:pPr>
            <a:r>
              <a:rPr lang="en-US" sz="2400" b="1" dirty="0">
                <a:solidFill>
                  <a:schemeClr val="bg1"/>
                </a:solidFill>
                <a:effectLst>
                  <a:outerShdw blurRad="38100" dist="38100" dir="2700000" algn="tl">
                    <a:srgbClr val="000000">
                      <a:alpha val="43137"/>
                    </a:srgbClr>
                  </a:outerShdw>
                </a:effectLst>
              </a:rPr>
              <a:t>  </a:t>
            </a:r>
            <a:r>
              <a:rPr lang="en-US" sz="2400" b="1" dirty="0" smtClean="0">
                <a:solidFill>
                  <a:schemeClr val="bg1"/>
                </a:solidFill>
                <a:effectLst>
                  <a:outerShdw blurRad="38100" dist="38100" dir="2700000" algn="tl">
                    <a:srgbClr val="000000">
                      <a:alpha val="43137"/>
                    </a:srgbClr>
                  </a:outerShdw>
                </a:effectLst>
              </a:rPr>
              <a:t> There is also power and meaning in the assurance and 	confidence we gain through knowing we are obeying God and 	what He promises in response to that (1 John 2:3-4; 3:24; 5:2-3)</a:t>
            </a:r>
            <a:endParaRPr lang="en-US" sz="2000" b="1" dirty="0" smtClean="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404</Words>
  <Application>Microsoft Office PowerPoint</Application>
  <PresentationFormat>On-screen Show (4:3)</PresentationFormat>
  <Paragraphs>56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Aaron Beard</dc:creator>
  <cp:lastModifiedBy> Aaron Beard</cp:lastModifiedBy>
  <cp:revision>14</cp:revision>
  <dcterms:created xsi:type="dcterms:W3CDTF">2013-08-04T18:21:15Z</dcterms:created>
  <dcterms:modified xsi:type="dcterms:W3CDTF">2013-08-04T21:21:32Z</dcterms:modified>
</cp:coreProperties>
</file>