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40639" marR="40639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Arial"/>
      </a:defRPr>
    </a:lvl1pPr>
    <a:lvl2pPr marL="40639" marR="40639" indent="3429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Arial"/>
      </a:defRPr>
    </a:lvl2pPr>
    <a:lvl3pPr marL="40639" marR="40639" indent="685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Arial"/>
      </a:defRPr>
    </a:lvl3pPr>
    <a:lvl4pPr marL="40639" marR="40639" indent="10287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Arial"/>
      </a:defRPr>
    </a:lvl4pPr>
    <a:lvl5pPr marL="40639" marR="40639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Arial"/>
      </a:defRPr>
    </a:lvl5pPr>
    <a:lvl6pPr marL="40639" marR="40639" indent="17145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Arial"/>
      </a:defRPr>
    </a:lvl6pPr>
    <a:lvl7pPr marL="40639" marR="40639" indent="2057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Arial"/>
      </a:defRPr>
    </a:lvl7pPr>
    <a:lvl8pPr marL="40639" marR="40639" indent="24003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Arial"/>
      </a:defRPr>
    </a:lvl8pPr>
    <a:lvl9pPr marL="40639" marR="40639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Ref idx="minor">
          <a:srgbClr val="000000"/>
        </a:fontRef>
        <a:srgbClr val="000000"/>
      </a:tcTxStyle>
      <a:tcStyle>
        <a:tcBdr>
          <a:left>
            <a:ln w="28575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28575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lastRow>
    <a:fir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8575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Row>
  </a:tblStyle>
  <a:tblStyle styleId="{C7B018BB-80A7-4F77-B60F-C8B233D01FF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5" autoAdjust="0"/>
    <p:restoredTop sz="74620"/>
  </p:normalViewPr>
  <p:slideViewPr>
    <p:cSldViewPr snapToGrid="0" snapToObjects="1">
      <p:cViewPr varScale="1">
        <p:scale>
          <a:sx n="82" d="100"/>
          <a:sy n="82" d="100"/>
        </p:scale>
        <p:origin x="381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1" name="Shape 4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69240" marR="40639" indent="-228600" defTabSz="457200">
              <a:buClr>
                <a:srgbClr val="000000"/>
              </a:buClr>
              <a:buFont typeface="Helvetica"/>
              <a:defRPr sz="12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WITH EACH POINT, USE MY DESIRE FOR THE COBRA AND ANNA’S WISE ADVICE AS THE WORKING EXAMPLE.</a:t>
            </a:r>
          </a:p>
          <a:p>
            <a:pPr marL="269240" marR="40639" indent="-228600" defTabSz="457200">
              <a:buClr>
                <a:srgbClr val="000000"/>
              </a:buClr>
              <a:buSzPct val="100000"/>
              <a:buFont typeface="Helvetica"/>
              <a:buAutoNum type="arabicPeriod"/>
              <a:defRPr sz="12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 desire – James 4:1-3 – “You desire and do not have...”</a:t>
            </a:r>
          </a:p>
          <a:p>
            <a:pPr marL="269240" marR="40639" indent="-228600" defTabSz="457200">
              <a:buClr>
                <a:srgbClr val="000000"/>
              </a:buClr>
              <a:buSzPct val="100000"/>
              <a:buFont typeface="Helvetica"/>
              <a:buAutoNum type="arabicPeriod"/>
              <a:defRPr sz="12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 demand – 1 Sam. 8:1-9 – The Israelites demanded a king, even though they had been warned about the consequences.</a:t>
            </a:r>
          </a:p>
          <a:p>
            <a:pPr marL="269240" marR="40639" indent="-228600" defTabSz="457200">
              <a:buClr>
                <a:srgbClr val="000000"/>
              </a:buClr>
              <a:buSzPct val="100000"/>
              <a:buFont typeface="Helvetica"/>
              <a:buAutoNum type="arabicPeriod"/>
              <a:defRPr sz="12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 judge – 1 Cor. 4:1-5 – The Corinthians were judging the apostles and each other.</a:t>
            </a:r>
          </a:p>
          <a:p>
            <a:pPr marL="269240" marR="40639" indent="-228600" defTabSz="457200">
              <a:buClr>
                <a:srgbClr val="000000"/>
              </a:buClr>
              <a:buSzPct val="100000"/>
              <a:buFont typeface="Helvetica"/>
              <a:buAutoNum type="arabicPeriod"/>
              <a:defRPr sz="1200"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 punish – Pro. 27:15,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ustom Des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heart of worship, the_c_nt.jpg" descr="heart of worship, the_c_nt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5588" cy="6859588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Title Text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4478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3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Custom Desi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heart of compassion_cb.jpg" descr="heart of compassion_cb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5588" cy="6859588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3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eart of worship, the_t_nt.jpg" descr="heart of worship, the_t_nt.jpg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5588" cy="6859588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r>
              <a:t>Title Text</a:t>
            </a:r>
          </a:p>
        </p:txBody>
      </p:sp>
      <p:sp>
        <p:nvSpPr>
          <p:cNvPr id="4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>
            <a:lvl2pPr marL="783590" indent="-285750">
              <a:spcBef>
                <a:spcPts val="600"/>
              </a:spcBef>
              <a:buChar char="–"/>
              <a:defRPr sz="2800"/>
            </a:lvl2pPr>
            <a:lvl3pPr marL="1183639" indent="-228600">
              <a:spcBef>
                <a:spcPts val="500"/>
              </a:spcBef>
              <a:defRPr sz="2400"/>
            </a:lvl3pPr>
            <a:lvl4pPr marL="1640839" indent="-228600">
              <a:spcBef>
                <a:spcPts val="400"/>
              </a:spcBef>
              <a:buChar char="–"/>
              <a:defRPr sz="2000"/>
            </a:lvl4pPr>
            <a:lvl5pPr marL="2098039" indent="-228600">
              <a:spcBef>
                <a:spcPts val="400"/>
              </a:spcBef>
              <a:buChar char="»"/>
              <a:defRPr sz="2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486150" y="6245225"/>
            <a:ext cx="267702" cy="26417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marL="0" marR="0" algn="ctr" defTabSz="438150">
              <a:defRPr sz="105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 spd="med"/>
  <p:txStyles>
    <p:titleStyle>
      <a:lvl1pPr marL="30479" marR="30479" indent="0" algn="ct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1pPr>
      <a:lvl2pPr marL="30479" marR="30479" indent="171450" algn="ct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2pPr>
      <a:lvl3pPr marL="30479" marR="30479" indent="342900" algn="ct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3pPr>
      <a:lvl4pPr marL="30479" marR="30479" indent="514350" algn="ct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4pPr>
      <a:lvl5pPr marL="30479" marR="30479" indent="685800" algn="ct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5pPr>
      <a:lvl6pPr marL="30479" marR="30479" indent="857250" algn="ct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6pPr>
      <a:lvl7pPr marL="30479" marR="30479" indent="1028700" algn="ct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7pPr>
      <a:lvl8pPr marL="30479" marR="30479" indent="1200150" algn="ct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8pPr>
      <a:lvl9pPr marL="30479" marR="30479" indent="1371600" algn="ct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9pPr>
    </p:titleStyle>
    <p:bodyStyle>
      <a:lvl1pPr marL="287655" marR="30479" indent="-257175" algn="l" defTabSz="685800" rtl="0" latinLnBrk="0">
        <a:lnSpc>
          <a:spcPct val="100000"/>
        </a:lnSpc>
        <a:spcBef>
          <a:spcPts val="525"/>
        </a:spcBef>
        <a:spcAft>
          <a:spcPts val="0"/>
        </a:spcAft>
        <a:buClrTx/>
        <a:buSzPct val="100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1pPr>
      <a:lvl2pPr marL="618308" marR="30479" indent="-244928" algn="l" defTabSz="685800" rtl="0" latinLnBrk="0">
        <a:lnSpc>
          <a:spcPct val="100000"/>
        </a:lnSpc>
        <a:spcBef>
          <a:spcPts val="525"/>
        </a:spcBef>
        <a:spcAft>
          <a:spcPts val="0"/>
        </a:spcAft>
        <a:buClrTx/>
        <a:buSzPct val="100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2pPr>
      <a:lvl3pPr marL="944879" marR="30479" indent="-228600" algn="l" defTabSz="685800" rtl="0" latinLnBrk="0">
        <a:lnSpc>
          <a:spcPct val="100000"/>
        </a:lnSpc>
        <a:spcBef>
          <a:spcPts val="525"/>
        </a:spcBef>
        <a:spcAft>
          <a:spcPts val="0"/>
        </a:spcAft>
        <a:buClrTx/>
        <a:buSzPct val="100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3pPr>
      <a:lvl4pPr marL="1333500" marR="30479" indent="-274320" algn="l" defTabSz="685800" rtl="0" latinLnBrk="0">
        <a:lnSpc>
          <a:spcPct val="100000"/>
        </a:lnSpc>
        <a:spcBef>
          <a:spcPts val="525"/>
        </a:spcBef>
        <a:spcAft>
          <a:spcPts val="0"/>
        </a:spcAft>
        <a:buClrTx/>
        <a:buSzPct val="100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4pPr>
      <a:lvl5pPr marL="1676400" marR="30479" indent="-274320" algn="l" defTabSz="685800" rtl="0" latinLnBrk="0">
        <a:lnSpc>
          <a:spcPct val="100000"/>
        </a:lnSpc>
        <a:spcBef>
          <a:spcPts val="525"/>
        </a:spcBef>
        <a:spcAft>
          <a:spcPts val="0"/>
        </a:spcAft>
        <a:buClrTx/>
        <a:buSzPct val="100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5pPr>
      <a:lvl6pPr marL="1676400" marR="30479" indent="-274320" algn="l" defTabSz="685800" rtl="0" latinLnBrk="0">
        <a:lnSpc>
          <a:spcPct val="100000"/>
        </a:lnSpc>
        <a:spcBef>
          <a:spcPts val="525"/>
        </a:spcBef>
        <a:spcAft>
          <a:spcPts val="0"/>
        </a:spcAft>
        <a:buClrTx/>
        <a:buSzPct val="100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6pPr>
      <a:lvl7pPr marL="1676400" marR="30479" indent="-274320" algn="l" defTabSz="685800" rtl="0" latinLnBrk="0">
        <a:lnSpc>
          <a:spcPct val="100000"/>
        </a:lnSpc>
        <a:spcBef>
          <a:spcPts val="525"/>
        </a:spcBef>
        <a:spcAft>
          <a:spcPts val="0"/>
        </a:spcAft>
        <a:buClrTx/>
        <a:buSzPct val="100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7pPr>
      <a:lvl8pPr marL="1676400" marR="30479" indent="-274320" algn="l" defTabSz="685800" rtl="0" latinLnBrk="0">
        <a:lnSpc>
          <a:spcPct val="100000"/>
        </a:lnSpc>
        <a:spcBef>
          <a:spcPts val="525"/>
        </a:spcBef>
        <a:spcAft>
          <a:spcPts val="0"/>
        </a:spcAft>
        <a:buClrTx/>
        <a:buSzPct val="100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8pPr>
      <a:lvl9pPr marL="1676400" marR="30479" indent="-274320" algn="l" defTabSz="685800" rtl="0" latinLnBrk="0">
        <a:lnSpc>
          <a:spcPct val="100000"/>
        </a:lnSpc>
        <a:spcBef>
          <a:spcPts val="525"/>
        </a:spcBef>
        <a:spcAft>
          <a:spcPts val="0"/>
        </a:spcAft>
        <a:buClrTx/>
        <a:buSzPct val="100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9pPr>
    </p:bodyStyle>
    <p:otherStyle>
      <a:lvl1pPr marL="0" marR="0" indent="0" algn="ctr" defTabSz="4381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50" b="0" i="0" u="none" strike="noStrike" cap="none" spc="0" baseline="0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1pPr>
      <a:lvl2pPr marL="0" marR="0" indent="171450" algn="ctr" defTabSz="4381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50" b="0" i="0" u="none" strike="noStrike" cap="none" spc="0" baseline="0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2pPr>
      <a:lvl3pPr marL="0" marR="0" indent="342900" algn="ctr" defTabSz="4381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50" b="0" i="0" u="none" strike="noStrike" cap="none" spc="0" baseline="0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3pPr>
      <a:lvl4pPr marL="0" marR="0" indent="514350" algn="ctr" defTabSz="4381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50" b="0" i="0" u="none" strike="noStrike" cap="none" spc="0" baseline="0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4pPr>
      <a:lvl5pPr marL="0" marR="0" indent="685800" algn="ctr" defTabSz="4381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50" b="0" i="0" u="none" strike="noStrike" cap="none" spc="0" baseline="0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5pPr>
      <a:lvl6pPr marL="0" marR="0" indent="857250" algn="ctr" defTabSz="4381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50" b="0" i="0" u="none" strike="noStrike" cap="none" spc="0" baseline="0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6pPr>
      <a:lvl7pPr marL="0" marR="0" indent="1028700" algn="ctr" defTabSz="4381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50" b="0" i="0" u="none" strike="noStrike" cap="none" spc="0" baseline="0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7pPr>
      <a:lvl8pPr marL="0" marR="0" indent="1200150" algn="ctr" defTabSz="4381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50" b="0" i="0" u="none" strike="noStrike" cap="none" spc="0" baseline="0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8pPr>
      <a:lvl9pPr marL="0" marR="0" indent="1371600" algn="ctr" defTabSz="4381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50" b="0" i="0" u="none" strike="noStrike" cap="none" spc="0" baseline="0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he Centrality of The Heart"/>
          <p:cNvSpPr txBox="1"/>
          <p:nvPr/>
        </p:nvSpPr>
        <p:spPr>
          <a:xfrm>
            <a:off x="1639005" y="3457575"/>
            <a:ext cx="5857876" cy="907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/>
          <a:p>
            <a:pPr algn="ctr">
              <a:buClr>
                <a:srgbClr val="D6D6D6"/>
              </a:buClr>
              <a:buFont typeface="Helvetica"/>
              <a:defRPr sz="36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pPr>
            <a:endParaRPr sz="2700"/>
          </a:p>
          <a:p>
            <a:pPr algn="ctr">
              <a:buClr>
                <a:srgbClr val="D6D6D6"/>
              </a:buClr>
              <a:buFont typeface="Helvetica"/>
              <a:defRPr sz="36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rPr sz="2700"/>
              <a:t>The Centrality of The Heart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II. The Centrality of the Heart"/>
          <p:cNvSpPr txBox="1">
            <a:spLocks noGrp="1"/>
          </p:cNvSpPr>
          <p:nvPr>
            <p:ph type="title"/>
          </p:nvPr>
        </p:nvSpPr>
        <p:spPr>
          <a:xfrm>
            <a:off x="1485900" y="1085850"/>
            <a:ext cx="6172200" cy="85725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II. The Centrality of the Heart</a:t>
            </a:r>
          </a:p>
        </p:txBody>
      </p:sp>
      <p:sp>
        <p:nvSpPr>
          <p:cNvPr id="119" name="The heart is what God has told you to guard.…"/>
          <p:cNvSpPr txBox="1">
            <a:spLocks noGrp="1"/>
          </p:cNvSpPr>
          <p:nvPr>
            <p:ph type="body" idx="1"/>
          </p:nvPr>
        </p:nvSpPr>
        <p:spPr>
          <a:xfrm>
            <a:off x="2343150" y="1943100"/>
            <a:ext cx="5314950" cy="4057650"/>
          </a:xfrm>
          <a:prstGeom prst="rect">
            <a:avLst/>
          </a:prstGeom>
        </p:spPr>
        <p:txBody>
          <a:bodyPr/>
          <a:lstStyle/>
          <a:p>
            <a:pPr marL="259526" indent="-229046">
              <a:buClr>
                <a:srgbClr val="D6D6D6"/>
              </a:buClr>
              <a:buFont typeface="Arial"/>
              <a:buAutoNum type="alphaUcPeriod"/>
            </a:pPr>
            <a:r>
              <a:rPr sz="1425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The heart is what God has told you to </a:t>
            </a:r>
            <a:r>
              <a:rPr sz="1425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guard</a:t>
            </a:r>
            <a:r>
              <a:rPr sz="1425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259526" indent="-229046">
              <a:buClr>
                <a:srgbClr val="D6D6D6"/>
              </a:buClr>
              <a:buFont typeface="Arial"/>
              <a:buAutoNum type="alphaUcPeriod"/>
            </a:pPr>
            <a:r>
              <a:rPr sz="1425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The heart is where you </a:t>
            </a:r>
            <a:r>
              <a:rPr sz="1425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plan</a:t>
            </a:r>
            <a:r>
              <a:rPr sz="1425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259526" indent="-229046">
              <a:buClr>
                <a:srgbClr val="D6D6D6"/>
              </a:buClr>
              <a:buFont typeface="Arial"/>
              <a:buAutoNum type="alphaUcPeriod"/>
            </a:pPr>
            <a:r>
              <a:rPr sz="1425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The heart is were you </a:t>
            </a:r>
            <a:r>
              <a:rPr sz="1425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think</a:t>
            </a:r>
            <a:r>
              <a:rPr sz="1425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and believe.</a:t>
            </a:r>
          </a:p>
          <a:p>
            <a:pPr marL="259526" indent="-229046">
              <a:buClr>
                <a:srgbClr val="D6D6D6"/>
              </a:buClr>
              <a:buFont typeface="Arial"/>
              <a:buAutoNum type="alphaUcPeriod"/>
            </a:pPr>
            <a:r>
              <a:rPr sz="1425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The heart is the </a:t>
            </a:r>
            <a:r>
              <a:rPr sz="1425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source</a:t>
            </a:r>
            <a:r>
              <a:rPr sz="1425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of all words and behavior.</a:t>
            </a:r>
          </a:p>
          <a:p>
            <a:pPr marL="259526" indent="-229046">
              <a:buClr>
                <a:srgbClr val="D6D6D6"/>
              </a:buClr>
              <a:buFont typeface="Arial"/>
              <a:buAutoNum type="alphaUcPeriod"/>
            </a:pPr>
            <a:r>
              <a:rPr sz="1425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The heart is where sin </a:t>
            </a:r>
            <a:r>
              <a:rPr sz="1425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begins</a:t>
            </a:r>
            <a:r>
              <a:rPr sz="1425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259526" indent="-229046">
              <a:buClr>
                <a:srgbClr val="D6D6D6"/>
              </a:buClr>
              <a:buFont typeface="Arial"/>
              <a:buAutoNum type="alphaUcPeriod"/>
            </a:pPr>
            <a:r>
              <a:rPr sz="1425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The heart is where all negative </a:t>
            </a:r>
            <a:r>
              <a:rPr sz="1425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emotions</a:t>
            </a:r>
            <a:r>
              <a:rPr sz="1425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reside.</a:t>
            </a:r>
          </a:p>
          <a:p>
            <a:pPr marL="259526" indent="-229046">
              <a:buClr>
                <a:srgbClr val="D6D6D6"/>
              </a:buClr>
              <a:buFont typeface="Arial"/>
              <a:buAutoNum type="alphaUcPeriod"/>
            </a:pPr>
            <a:r>
              <a:rPr sz="1425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The heart is what God’s Word can especially </a:t>
            </a:r>
            <a:r>
              <a:rPr sz="1425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expose</a:t>
            </a:r>
            <a:r>
              <a:rPr sz="1425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259526" indent="-229046">
              <a:buClr>
                <a:srgbClr val="D6D6D6"/>
              </a:buClr>
              <a:buFont typeface="Arial"/>
              <a:buAutoNum type="alphaUcPeriod"/>
            </a:pPr>
            <a:r>
              <a:rPr sz="1425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The heart is where </a:t>
            </a:r>
            <a:r>
              <a:rPr sz="1425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repentance</a:t>
            </a:r>
            <a:r>
              <a:rPr sz="1425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begins.</a:t>
            </a:r>
          </a:p>
          <a:p>
            <a:pPr marL="259526" indent="-229046">
              <a:buClr>
                <a:srgbClr val="D6D6D6"/>
              </a:buClr>
              <a:buFont typeface="Arial"/>
              <a:buAutoNum type="alphaUcPeriod"/>
            </a:pPr>
            <a:r>
              <a:rPr sz="1425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The heart is where </a:t>
            </a:r>
            <a:r>
              <a:rPr sz="1425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change</a:t>
            </a:r>
            <a:r>
              <a:rPr sz="1425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begins.</a:t>
            </a:r>
          </a:p>
          <a:p>
            <a:pPr marL="259526" indent="-229046">
              <a:buClr>
                <a:srgbClr val="D6D6D6"/>
              </a:buClr>
              <a:buFont typeface="Arial"/>
              <a:buAutoNum type="alphaUcPeriod"/>
            </a:pPr>
            <a:r>
              <a:rPr sz="1425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The heart is where all positive </a:t>
            </a:r>
            <a:r>
              <a:rPr sz="1425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emotions</a:t>
            </a:r>
            <a:r>
              <a:rPr sz="1425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reside.</a:t>
            </a:r>
          </a:p>
          <a:p>
            <a:pPr marL="259526" indent="-229046">
              <a:buClr>
                <a:srgbClr val="D6D6D6"/>
              </a:buClr>
              <a:buFont typeface="Arial"/>
              <a:buAutoNum type="alphaUcPeriod"/>
            </a:pPr>
            <a:r>
              <a:rPr sz="1425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The heart is what God will especially </a:t>
            </a:r>
            <a:r>
              <a:rPr sz="1425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judge</a:t>
            </a:r>
            <a:r>
              <a:rPr sz="1425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1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1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4" fill="hold"/>
                                        <p:tgtEl>
                                          <p:spTgt spid="1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fill="hold"/>
                                        <p:tgtEl>
                                          <p:spTgt spid="1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1" build="p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III. The Access to the Hear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III. The Access to the Heart</a:t>
            </a:r>
          </a:p>
        </p:txBody>
      </p:sp>
      <p:sp>
        <p:nvSpPr>
          <p:cNvPr id="123" name="What about verses like Jer. 17:9?…"/>
          <p:cNvSpPr txBox="1">
            <a:spLocks noGrp="1"/>
          </p:cNvSpPr>
          <p:nvPr>
            <p:ph type="body" idx="1"/>
          </p:nvPr>
        </p:nvSpPr>
        <p:spPr>
          <a:xfrm>
            <a:off x="1485900" y="2057400"/>
            <a:ext cx="5886450" cy="3943350"/>
          </a:xfrm>
          <a:prstGeom prst="rect">
            <a:avLst/>
          </a:prstGeom>
        </p:spPr>
        <p:txBody>
          <a:bodyPr/>
          <a:lstStyle/>
          <a:p>
            <a:pPr marL="416243" indent="-385763">
              <a:spcBef>
                <a:spcPts val="900"/>
              </a:spcBef>
              <a:buClr>
                <a:srgbClr val="D6D6D6"/>
              </a:buClr>
              <a:buFont typeface="Arial"/>
              <a:buAutoNum type="alphaUcPeriod"/>
              <a:defRPr sz="22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pPr>
            <a:r>
              <a:t>What about verses like Jer. 17:9?</a:t>
            </a:r>
          </a:p>
          <a:p>
            <a:pPr marL="295691" indent="-265211">
              <a:spcBef>
                <a:spcPts val="900"/>
              </a:spcBef>
              <a:buClr>
                <a:srgbClr val="D6D6D6"/>
              </a:buClr>
              <a:buFont typeface="Arial"/>
              <a:buAutoNum type="alphaUcPeriod"/>
            </a:pPr>
            <a:r>
              <a:rPr sz="165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Remember that we always interpret Scripture in light of Scripture.  On one hand we will never completely know the </a:t>
            </a:r>
            <a:r>
              <a:rPr sz="165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true</a:t>
            </a:r>
            <a:r>
              <a:rPr sz="165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</a:t>
            </a:r>
            <a:r>
              <a:rPr sz="165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condition</a:t>
            </a:r>
            <a:r>
              <a:rPr sz="165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of our hearts until it is revealed by Jesus (1 Cor. 4:1-5). </a:t>
            </a:r>
          </a:p>
          <a:p>
            <a:pPr marL="295691" indent="-265211">
              <a:spcBef>
                <a:spcPts val="900"/>
              </a:spcBef>
              <a:buClr>
                <a:srgbClr val="D6D6D6"/>
              </a:buClr>
              <a:buFont typeface="Arial"/>
              <a:buAutoNum type="alphaUcPeriod"/>
            </a:pPr>
            <a:r>
              <a:rPr sz="165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On the other hand, all of the passages already discussed about the heart would be </a:t>
            </a:r>
            <a:r>
              <a:rPr sz="165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meaningless</a:t>
            </a:r>
            <a:r>
              <a:rPr sz="165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unless God’s Word can help his people to discover and address issues of the inner man (2 Tim. 2:22 &amp; Heb. 4:12)!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99">
        <p14:warp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1" build="p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IV. Implication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IV. Implications</a:t>
            </a:r>
          </a:p>
        </p:txBody>
      </p:sp>
      <p:sp>
        <p:nvSpPr>
          <p:cNvPr id="127" name="Emphasize the heart as you ask questions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19802" indent="-289322">
              <a:spcBef>
                <a:spcPts val="900"/>
              </a:spcBef>
              <a:buClr>
                <a:srgbClr val="D6D6D6"/>
              </a:buClr>
              <a:buFont typeface="Arial"/>
              <a:buAutoNum type="alphaUcPeriod"/>
            </a:pPr>
            <a:r>
              <a:rPr sz="18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Emphasize the heart as you ask </a:t>
            </a:r>
            <a:r>
              <a:rPr sz="18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questions</a:t>
            </a:r>
            <a:r>
              <a:rPr sz="18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319802" indent="-289322">
              <a:spcBef>
                <a:spcPts val="900"/>
              </a:spcBef>
              <a:buClr>
                <a:srgbClr val="D6D6D6"/>
              </a:buClr>
              <a:buFont typeface="Arial"/>
              <a:buAutoNum type="alphaUcPeriod"/>
            </a:pPr>
            <a:r>
              <a:rPr sz="18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Emphasize the heart as you </a:t>
            </a:r>
            <a:r>
              <a:rPr sz="18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teach/admonish</a:t>
            </a:r>
            <a:r>
              <a:rPr sz="18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319802" indent="-289322">
              <a:spcBef>
                <a:spcPts val="900"/>
              </a:spcBef>
              <a:buClr>
                <a:srgbClr val="D6D6D6"/>
              </a:buClr>
              <a:buFont typeface="Arial"/>
              <a:buAutoNum type="alphaUcPeriod"/>
            </a:pPr>
            <a:r>
              <a:rPr sz="18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Emphasize the heart as you help others understand </a:t>
            </a:r>
            <a:r>
              <a:rPr sz="18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Biblical</a:t>
            </a:r>
            <a:r>
              <a:rPr sz="18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</a:t>
            </a:r>
            <a:r>
              <a:rPr sz="18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change</a:t>
            </a:r>
            <a:r>
              <a:rPr sz="18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319802" indent="-289322">
              <a:spcBef>
                <a:spcPts val="900"/>
              </a:spcBef>
              <a:buClr>
                <a:srgbClr val="D6D6D6"/>
              </a:buClr>
              <a:buFont typeface="Arial"/>
              <a:buAutoNum type="alphaUcPeriod"/>
            </a:pPr>
            <a:r>
              <a:rPr sz="18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Emphasize the heart as plan </a:t>
            </a:r>
            <a:r>
              <a:rPr sz="18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studies</a:t>
            </a:r>
            <a:r>
              <a:rPr sz="18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319802" indent="-289322">
              <a:spcBef>
                <a:spcPts val="900"/>
              </a:spcBef>
              <a:buClr>
                <a:srgbClr val="D6D6D6"/>
              </a:buClr>
              <a:buFont typeface="Arial"/>
              <a:buAutoNum type="alphaUcPeriod"/>
            </a:pPr>
            <a:r>
              <a:rPr sz="18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Emphasize the heart as you provide </a:t>
            </a:r>
            <a:r>
              <a:rPr sz="18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accountability</a:t>
            </a:r>
            <a:r>
              <a:rPr sz="18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99">
        <p14:warp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1" build="p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Biblically Understanding…"/>
          <p:cNvSpPr txBox="1"/>
          <p:nvPr/>
        </p:nvSpPr>
        <p:spPr>
          <a:xfrm>
            <a:off x="2689157" y="3429000"/>
            <a:ext cx="4084773" cy="907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>
            <a:spAutoFit/>
          </a:bodyPr>
          <a:lstStyle/>
          <a:p>
            <a:pPr algn="ctr">
              <a:buClr>
                <a:srgbClr val="D6D6D6"/>
              </a:buClr>
              <a:buFont typeface="Helvetica"/>
              <a:defRPr sz="36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rPr sz="2700"/>
              <a:t>Biblically Understanding </a:t>
            </a:r>
          </a:p>
          <a:p>
            <a:pPr algn="ctr">
              <a:buClr>
                <a:srgbClr val="D6D6D6"/>
              </a:buClr>
              <a:buFont typeface="Helvetica"/>
              <a:defRPr sz="36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pPr>
            <a:r>
              <a:rPr sz="2700"/>
              <a:t>The Heart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99">
        <p14:warp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Identifying Your Idol"/>
          <p:cNvSpPr txBox="1">
            <a:spLocks noGrp="1"/>
          </p:cNvSpPr>
          <p:nvPr>
            <p:ph type="title"/>
          </p:nvPr>
        </p:nvSpPr>
        <p:spPr>
          <a:xfrm>
            <a:off x="1485900" y="926305"/>
            <a:ext cx="6172200" cy="113109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Identifying Your Idol</a:t>
            </a:r>
          </a:p>
        </p:txBody>
      </p:sp>
      <p:sp>
        <p:nvSpPr>
          <p:cNvPr id="134" name="X-Ray Questions (Lam. 3:40):…"/>
          <p:cNvSpPr txBox="1"/>
          <p:nvPr/>
        </p:nvSpPr>
        <p:spPr>
          <a:xfrm>
            <a:off x="2000250" y="1920478"/>
            <a:ext cx="5372100" cy="16696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/>
          <a:p>
            <a:pPr>
              <a:spcBef>
                <a:spcPts val="900"/>
              </a:spcBef>
              <a:buClr>
                <a:srgbClr val="000000"/>
              </a:buClr>
              <a:buFont typeface="Arial"/>
              <a:defRPr>
                <a:solidFill>
                  <a:srgbClr val="FFFFFF"/>
                </a:solidFill>
              </a:defRPr>
            </a:pPr>
            <a:r>
              <a:rPr sz="1350" b="1"/>
              <a:t>X-Ray Questions (</a:t>
            </a:r>
            <a:r>
              <a:rPr sz="1350" b="1" i="1"/>
              <a:t>Lam. 3:40</a:t>
            </a:r>
            <a:r>
              <a:rPr sz="1350" b="1"/>
              <a:t>):</a:t>
            </a:r>
          </a:p>
          <a:p>
            <a:pPr>
              <a:spcBef>
                <a:spcPts val="900"/>
              </a:spcBef>
              <a:buClr>
                <a:srgbClr val="000000"/>
              </a:buClr>
              <a:buFont typeface="Arial"/>
              <a:defRPr>
                <a:solidFill>
                  <a:srgbClr val="FFFFFF"/>
                </a:solidFill>
              </a:defRPr>
            </a:pPr>
            <a:r>
              <a:rPr sz="1350"/>
              <a:t>1. What am I preoccupied with?</a:t>
            </a:r>
          </a:p>
          <a:p>
            <a:pPr>
              <a:spcBef>
                <a:spcPts val="900"/>
              </a:spcBef>
              <a:buClr>
                <a:srgbClr val="000000"/>
              </a:buClr>
              <a:buFont typeface="Arial"/>
              <a:defRPr>
                <a:solidFill>
                  <a:srgbClr val="FFFFFF"/>
                </a:solidFill>
              </a:defRPr>
            </a:pPr>
            <a:r>
              <a:rPr sz="1350"/>
              <a:t>2. How would I complete the statement: “If only </a:t>
            </a:r>
            <a:r>
              <a:rPr sz="1350" b="1" u="sng"/>
              <a:t>			</a:t>
            </a:r>
            <a:r>
              <a:rPr sz="1350"/>
              <a:t> , then I would be happy, fulfilled and secure”?</a:t>
            </a:r>
          </a:p>
          <a:p>
            <a:pPr>
              <a:spcBef>
                <a:spcPts val="900"/>
              </a:spcBef>
              <a:buClr>
                <a:srgbClr val="000000"/>
              </a:buClr>
              <a:buFont typeface="Arial"/>
              <a:defRPr sz="1800">
                <a:solidFill>
                  <a:srgbClr val="FFFFFF"/>
                </a:solidFill>
              </a:defRPr>
            </a:pPr>
            <a:r>
              <a:rPr sz="1350"/>
              <a:t>3. When a certain desire is not met, do I feel frustration, anxiety, resentment, bitterness, anger or depression?</a:t>
            </a:r>
          </a:p>
        </p:txBody>
      </p:sp>
      <p:sp>
        <p:nvSpPr>
          <p:cNvPr id="135" name="After answering the questions, write your idol on the line below.…"/>
          <p:cNvSpPr txBox="1"/>
          <p:nvPr/>
        </p:nvSpPr>
        <p:spPr>
          <a:xfrm>
            <a:off x="2000253" y="3657603"/>
            <a:ext cx="3781426" cy="1346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/>
          <a:p>
            <a:pPr>
              <a:spcBef>
                <a:spcPts val="900"/>
              </a:spcBef>
              <a:buClr>
                <a:srgbClr val="000000"/>
              </a:buClr>
              <a:buFont typeface="Arial"/>
              <a:defRPr sz="1800">
                <a:solidFill>
                  <a:srgbClr val="FFFFFF"/>
                </a:solidFill>
              </a:defRPr>
            </a:pPr>
            <a:r>
              <a:rPr sz="1350"/>
              <a:t>After answering the questions, write your idol on the line below.</a:t>
            </a:r>
          </a:p>
          <a:p>
            <a:pPr>
              <a:spcBef>
                <a:spcPts val="900"/>
              </a:spcBef>
              <a:buClr>
                <a:srgbClr val="000000"/>
              </a:buClr>
              <a:buFont typeface="Arial"/>
              <a:defRPr sz="1800" b="1" u="sng">
                <a:solidFill>
                  <a:srgbClr val="FFFFFF"/>
                </a:solidFill>
              </a:defRPr>
            </a:pPr>
            <a:r>
              <a:rPr sz="1350"/>
              <a:t>			</a:t>
            </a:r>
          </a:p>
          <a:p>
            <a:pPr>
              <a:spcBef>
                <a:spcPts val="900"/>
              </a:spcBef>
              <a:buClr>
                <a:srgbClr val="000000"/>
              </a:buClr>
              <a:buFont typeface="Arial"/>
              <a:defRPr>
                <a:solidFill>
                  <a:srgbClr val="FFFFFF"/>
                </a:solidFill>
              </a:defRPr>
            </a:pPr>
            <a:r>
              <a:rPr sz="1350"/>
              <a:t>4. What motive of the heart led you to make this an idol (</a:t>
            </a:r>
            <a:r>
              <a:rPr sz="1350" b="1" i="1"/>
              <a:t>Matt. 15:19</a:t>
            </a:r>
            <a:r>
              <a:rPr sz="1350"/>
              <a:t>)?  Write it in the heart.</a:t>
            </a:r>
          </a:p>
        </p:txBody>
      </p:sp>
      <p:sp>
        <p:nvSpPr>
          <p:cNvPr id="136" name="Shape"/>
          <p:cNvSpPr/>
          <p:nvPr/>
        </p:nvSpPr>
        <p:spPr>
          <a:xfrm>
            <a:off x="5939227" y="4129670"/>
            <a:ext cx="1524001" cy="12096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0657" h="15999" extrusionOk="0">
                <a:moveTo>
                  <a:pt x="5328" y="3849"/>
                </a:moveTo>
                <a:cubicBezTo>
                  <a:pt x="7532" y="-5601"/>
                  <a:pt x="16128" y="3849"/>
                  <a:pt x="5328" y="15999"/>
                </a:cubicBezTo>
                <a:cubicBezTo>
                  <a:pt x="-5472" y="3849"/>
                  <a:pt x="3124" y="-5601"/>
                  <a:pt x="5328" y="3849"/>
                </a:cubicBezTo>
                <a:close/>
              </a:path>
            </a:pathLst>
          </a:custGeom>
          <a:solidFill>
            <a:srgbClr val="EBEBEB"/>
          </a:solidFill>
          <a:ln w="19050">
            <a:solidFill>
              <a:srgbClr val="737373"/>
            </a:solidFill>
          </a:ln>
          <a:effectLst>
            <a:outerShdw blurRad="38100" dist="25400" dir="5400000" rotWithShape="0">
              <a:srgbClr val="929292">
                <a:alpha val="34999"/>
              </a:srgbClr>
            </a:outerShdw>
          </a:effectLst>
        </p:spPr>
        <p:txBody>
          <a:bodyPr lIns="38100" tIns="38100" rIns="38100" bIns="38100" anchor="ctr"/>
          <a:lstStyle/>
          <a:p>
            <a:endParaRPr sz="1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99">
        <p14:warp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1" animBg="1" advAuto="0"/>
      <p:bldP spid="135" grpId="2" animBg="1" advAuto="0"/>
      <p:bldP spid="136" grpId="3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he Progression of an Id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The Progression of an Idol</a:t>
            </a:r>
          </a:p>
        </p:txBody>
      </p:sp>
      <p:sp>
        <p:nvSpPr>
          <p:cNvPr id="48" name="I DESIRE"/>
          <p:cNvSpPr txBox="1"/>
          <p:nvPr/>
        </p:nvSpPr>
        <p:spPr>
          <a:xfrm>
            <a:off x="2795588" y="2057403"/>
            <a:ext cx="1085850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FFFFFF"/>
              </a:buClr>
              <a:buFont typeface="Arial"/>
              <a:defRPr sz="20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r>
              <a:rPr sz="1500"/>
              <a:t>I DESIRE</a:t>
            </a:r>
          </a:p>
        </p:txBody>
      </p:sp>
      <p:sp>
        <p:nvSpPr>
          <p:cNvPr id="49" name="I DEMAND"/>
          <p:cNvSpPr txBox="1"/>
          <p:nvPr/>
        </p:nvSpPr>
        <p:spPr>
          <a:xfrm>
            <a:off x="4021338" y="2061720"/>
            <a:ext cx="1143894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8100" tIns="38100" rIns="38100" bIns="38100">
            <a:spAutoFit/>
          </a:bodyPr>
          <a:lstStyle>
            <a:lvl1pPr algn="ctr">
              <a:buClr>
                <a:srgbClr val="FFFFFF"/>
              </a:buClr>
              <a:buFont typeface="Arial"/>
              <a:defRPr sz="20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r>
              <a:rPr sz="1500" dirty="0"/>
              <a:t>I DEMAND</a:t>
            </a:r>
          </a:p>
        </p:txBody>
      </p:sp>
      <p:sp>
        <p:nvSpPr>
          <p:cNvPr id="50" name="I JUDGE"/>
          <p:cNvSpPr txBox="1"/>
          <p:nvPr/>
        </p:nvSpPr>
        <p:spPr>
          <a:xfrm>
            <a:off x="5270304" y="2057403"/>
            <a:ext cx="1085851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FFFFFF"/>
              </a:buClr>
              <a:buFont typeface="Arial"/>
              <a:defRPr sz="20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r>
              <a:rPr sz="1500"/>
              <a:t>I JUDGE</a:t>
            </a:r>
          </a:p>
        </p:txBody>
      </p:sp>
      <p:sp>
        <p:nvSpPr>
          <p:cNvPr id="51" name="I PUNISH"/>
          <p:cNvSpPr txBox="1"/>
          <p:nvPr/>
        </p:nvSpPr>
        <p:spPr>
          <a:xfrm>
            <a:off x="6550226" y="2057403"/>
            <a:ext cx="1085851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FFFFFF"/>
              </a:buClr>
              <a:buFont typeface="Arial"/>
              <a:defRPr sz="20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r>
              <a:rPr sz="1500"/>
              <a:t>I PUNISH</a:t>
            </a:r>
          </a:p>
        </p:txBody>
      </p:sp>
      <p:sp>
        <p:nvSpPr>
          <p:cNvPr id="52" name="Money"/>
          <p:cNvSpPr txBox="1"/>
          <p:nvPr/>
        </p:nvSpPr>
        <p:spPr>
          <a:xfrm>
            <a:off x="2795588" y="2400303"/>
            <a:ext cx="1085850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20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500"/>
              <a:t>Money</a:t>
            </a:r>
          </a:p>
        </p:txBody>
      </p:sp>
      <p:sp>
        <p:nvSpPr>
          <p:cNvPr id="53" name="Health"/>
          <p:cNvSpPr txBox="1"/>
          <p:nvPr/>
        </p:nvSpPr>
        <p:spPr>
          <a:xfrm>
            <a:off x="2795588" y="2745584"/>
            <a:ext cx="1085850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20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500"/>
              <a:t>Health</a:t>
            </a:r>
          </a:p>
        </p:txBody>
      </p:sp>
      <p:sp>
        <p:nvSpPr>
          <p:cNvPr id="54" name="Clothes"/>
          <p:cNvSpPr txBox="1"/>
          <p:nvPr/>
        </p:nvSpPr>
        <p:spPr>
          <a:xfrm>
            <a:off x="2795588" y="3092055"/>
            <a:ext cx="1085850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20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500"/>
              <a:t>Clothes</a:t>
            </a:r>
          </a:p>
        </p:txBody>
      </p:sp>
      <p:sp>
        <p:nvSpPr>
          <p:cNvPr id="55" name="Shoes"/>
          <p:cNvSpPr txBox="1"/>
          <p:nvPr/>
        </p:nvSpPr>
        <p:spPr>
          <a:xfrm>
            <a:off x="2795588" y="3438528"/>
            <a:ext cx="1085850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20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500"/>
              <a:t>Shoes</a:t>
            </a:r>
          </a:p>
        </p:txBody>
      </p:sp>
      <p:sp>
        <p:nvSpPr>
          <p:cNvPr id="56" name="Relationships"/>
          <p:cNvSpPr txBox="1"/>
          <p:nvPr/>
        </p:nvSpPr>
        <p:spPr>
          <a:xfrm>
            <a:off x="2687243" y="3771903"/>
            <a:ext cx="1323976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20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500"/>
              <a:t>Relationships</a:t>
            </a:r>
          </a:p>
        </p:txBody>
      </p:sp>
      <p:sp>
        <p:nvSpPr>
          <p:cNvPr id="57" name="Car"/>
          <p:cNvSpPr txBox="1"/>
          <p:nvPr/>
        </p:nvSpPr>
        <p:spPr>
          <a:xfrm>
            <a:off x="2741416" y="4114803"/>
            <a:ext cx="1200151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20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500"/>
              <a:t>Car</a:t>
            </a:r>
          </a:p>
        </p:txBody>
      </p:sp>
      <p:sp>
        <p:nvSpPr>
          <p:cNvPr id="58" name="Respect"/>
          <p:cNvSpPr txBox="1"/>
          <p:nvPr/>
        </p:nvSpPr>
        <p:spPr>
          <a:xfrm>
            <a:off x="2795588" y="4443415"/>
            <a:ext cx="1085850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20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500"/>
              <a:t>Respect</a:t>
            </a:r>
          </a:p>
        </p:txBody>
      </p:sp>
      <p:sp>
        <p:nvSpPr>
          <p:cNvPr id="59" name="Freedom"/>
          <p:cNvSpPr txBox="1"/>
          <p:nvPr/>
        </p:nvSpPr>
        <p:spPr>
          <a:xfrm>
            <a:off x="2795588" y="4800603"/>
            <a:ext cx="1085850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20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500"/>
              <a:t>Freedom</a:t>
            </a:r>
          </a:p>
        </p:txBody>
      </p:sp>
      <p:sp>
        <p:nvSpPr>
          <p:cNvPr id="60" name="Rest"/>
          <p:cNvSpPr txBox="1"/>
          <p:nvPr/>
        </p:nvSpPr>
        <p:spPr>
          <a:xfrm>
            <a:off x="2795588" y="5129215"/>
            <a:ext cx="1085850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20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500"/>
              <a:t>Rest</a:t>
            </a:r>
          </a:p>
        </p:txBody>
      </p:sp>
      <p:sp>
        <p:nvSpPr>
          <p:cNvPr id="61" name="“I deserve”"/>
          <p:cNvSpPr txBox="1"/>
          <p:nvPr/>
        </p:nvSpPr>
        <p:spPr>
          <a:xfrm>
            <a:off x="4021338" y="2400303"/>
            <a:ext cx="1085851" cy="284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18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350"/>
              <a:t>“I deserve”</a:t>
            </a:r>
          </a:p>
        </p:txBody>
      </p:sp>
      <p:sp>
        <p:nvSpPr>
          <p:cNvPr id="62" name="“I should get”"/>
          <p:cNvSpPr txBox="1"/>
          <p:nvPr/>
        </p:nvSpPr>
        <p:spPr>
          <a:xfrm>
            <a:off x="3945731" y="2745584"/>
            <a:ext cx="1247775" cy="284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18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350"/>
              <a:t>“I should get”</a:t>
            </a:r>
          </a:p>
        </p:txBody>
      </p:sp>
      <p:sp>
        <p:nvSpPr>
          <p:cNvPr id="63" name="“I’ve earned”"/>
          <p:cNvSpPr txBox="1"/>
          <p:nvPr/>
        </p:nvSpPr>
        <p:spPr>
          <a:xfrm>
            <a:off x="3956449" y="3092055"/>
            <a:ext cx="1247776" cy="284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18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350"/>
              <a:t>“I’ve earned”</a:t>
            </a:r>
          </a:p>
        </p:txBody>
      </p:sp>
      <p:sp>
        <p:nvSpPr>
          <p:cNvPr id="64" name="“All I want…”"/>
          <p:cNvSpPr txBox="1"/>
          <p:nvPr/>
        </p:nvSpPr>
        <p:spPr>
          <a:xfrm>
            <a:off x="3988594" y="3438528"/>
            <a:ext cx="1171575" cy="284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18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350"/>
              <a:t>“All I want…”</a:t>
            </a:r>
          </a:p>
        </p:txBody>
      </p:sp>
      <p:sp>
        <p:nvSpPr>
          <p:cNvPr id="65" name="“It’s my right”"/>
          <p:cNvSpPr txBox="1"/>
          <p:nvPr/>
        </p:nvSpPr>
        <p:spPr>
          <a:xfrm>
            <a:off x="3936804" y="3788571"/>
            <a:ext cx="1276351" cy="284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18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350"/>
              <a:t>“It’s my right”</a:t>
            </a:r>
          </a:p>
        </p:txBody>
      </p:sp>
      <p:sp>
        <p:nvSpPr>
          <p:cNvPr id="66" name="“You can’t…”"/>
          <p:cNvSpPr txBox="1"/>
          <p:nvPr/>
        </p:nvSpPr>
        <p:spPr>
          <a:xfrm>
            <a:off x="5195295" y="2400303"/>
            <a:ext cx="1362076" cy="284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18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350"/>
              <a:t>“You can’t…”</a:t>
            </a:r>
          </a:p>
        </p:txBody>
      </p:sp>
      <p:sp>
        <p:nvSpPr>
          <p:cNvPr id="67" name="“You don’t…”"/>
          <p:cNvSpPr txBox="1"/>
          <p:nvPr/>
        </p:nvSpPr>
        <p:spPr>
          <a:xfrm>
            <a:off x="5185174" y="2745584"/>
            <a:ext cx="1362076" cy="284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18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350"/>
              <a:t>“You don’t…”</a:t>
            </a:r>
          </a:p>
        </p:txBody>
      </p:sp>
      <p:sp>
        <p:nvSpPr>
          <p:cNvPr id="68" name="“You’re selfish”"/>
          <p:cNvSpPr txBox="1"/>
          <p:nvPr/>
        </p:nvSpPr>
        <p:spPr>
          <a:xfrm>
            <a:off x="5195295" y="3092055"/>
            <a:ext cx="1362076" cy="284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18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350"/>
              <a:t>“You’re selfish”</a:t>
            </a:r>
          </a:p>
        </p:txBody>
      </p:sp>
      <p:sp>
        <p:nvSpPr>
          <p:cNvPr id="69" name="“You never…”"/>
          <p:cNvSpPr txBox="1"/>
          <p:nvPr/>
        </p:nvSpPr>
        <p:spPr>
          <a:xfrm>
            <a:off x="5206010" y="3438528"/>
            <a:ext cx="1362076" cy="284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18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350"/>
              <a:t>“You never…”</a:t>
            </a:r>
          </a:p>
        </p:txBody>
      </p:sp>
      <p:sp>
        <p:nvSpPr>
          <p:cNvPr id="70" name="Anger"/>
          <p:cNvSpPr txBox="1"/>
          <p:nvPr/>
        </p:nvSpPr>
        <p:spPr>
          <a:xfrm>
            <a:off x="6559155" y="2400303"/>
            <a:ext cx="1085851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20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500"/>
              <a:t>Anger</a:t>
            </a:r>
          </a:p>
        </p:txBody>
      </p:sp>
      <p:sp>
        <p:nvSpPr>
          <p:cNvPr id="71" name="Withdrawal"/>
          <p:cNvSpPr txBox="1"/>
          <p:nvPr/>
        </p:nvSpPr>
        <p:spPr>
          <a:xfrm>
            <a:off x="6559155" y="2745584"/>
            <a:ext cx="1157283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20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500" dirty="0"/>
              <a:t>Withdrawal</a:t>
            </a:r>
          </a:p>
        </p:txBody>
      </p:sp>
      <p:sp>
        <p:nvSpPr>
          <p:cNvPr id="72" name="Gossip"/>
          <p:cNvSpPr txBox="1"/>
          <p:nvPr/>
        </p:nvSpPr>
        <p:spPr>
          <a:xfrm>
            <a:off x="6560941" y="3092055"/>
            <a:ext cx="1247776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20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500" dirty="0"/>
              <a:t>Gossip</a:t>
            </a:r>
          </a:p>
        </p:txBody>
      </p:sp>
      <p:sp>
        <p:nvSpPr>
          <p:cNvPr id="73" name="Lie"/>
          <p:cNvSpPr txBox="1"/>
          <p:nvPr/>
        </p:nvSpPr>
        <p:spPr>
          <a:xfrm>
            <a:off x="6550226" y="3438528"/>
            <a:ext cx="1085851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20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500"/>
              <a:t>Lie</a:t>
            </a:r>
          </a:p>
        </p:txBody>
      </p:sp>
      <p:sp>
        <p:nvSpPr>
          <p:cNvPr id="74" name="Yell"/>
          <p:cNvSpPr txBox="1"/>
          <p:nvPr/>
        </p:nvSpPr>
        <p:spPr>
          <a:xfrm>
            <a:off x="6560941" y="3784999"/>
            <a:ext cx="1085851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20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500"/>
              <a:t>Yell</a:t>
            </a:r>
          </a:p>
        </p:txBody>
      </p:sp>
      <p:sp>
        <p:nvSpPr>
          <p:cNvPr id="75" name="Ignore"/>
          <p:cNvSpPr txBox="1"/>
          <p:nvPr/>
        </p:nvSpPr>
        <p:spPr>
          <a:xfrm>
            <a:off x="6560941" y="4131471"/>
            <a:ext cx="1085851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20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500"/>
              <a:t>Ignore</a:t>
            </a:r>
          </a:p>
        </p:txBody>
      </p:sp>
      <p:sp>
        <p:nvSpPr>
          <p:cNvPr id="76" name="Pout"/>
          <p:cNvSpPr txBox="1"/>
          <p:nvPr/>
        </p:nvSpPr>
        <p:spPr>
          <a:xfrm>
            <a:off x="6550226" y="4476753"/>
            <a:ext cx="1085851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20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500"/>
              <a:t>Pout</a:t>
            </a:r>
          </a:p>
        </p:txBody>
      </p:sp>
      <p:sp>
        <p:nvSpPr>
          <p:cNvPr id="77" name="Swear"/>
          <p:cNvSpPr txBox="1"/>
          <p:nvPr/>
        </p:nvSpPr>
        <p:spPr>
          <a:xfrm>
            <a:off x="6550226" y="4786315"/>
            <a:ext cx="1085851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20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500"/>
              <a:t>Swear</a:t>
            </a:r>
          </a:p>
        </p:txBody>
      </p:sp>
      <p:sp>
        <p:nvSpPr>
          <p:cNvPr id="78" name="MY HEART"/>
          <p:cNvSpPr txBox="1"/>
          <p:nvPr/>
        </p:nvSpPr>
        <p:spPr>
          <a:xfrm>
            <a:off x="1427562" y="2068118"/>
            <a:ext cx="1228726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FFFFFF"/>
              </a:buClr>
              <a:buFont typeface="Arial"/>
              <a:defRPr sz="2000" b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</a:lstStyle>
          <a:p>
            <a:r>
              <a:rPr sz="1500"/>
              <a:t>MY HEART</a:t>
            </a:r>
          </a:p>
        </p:txBody>
      </p:sp>
      <p:sp>
        <p:nvSpPr>
          <p:cNvPr id="79" name="Pride"/>
          <p:cNvSpPr txBox="1"/>
          <p:nvPr/>
        </p:nvSpPr>
        <p:spPr>
          <a:xfrm>
            <a:off x="1487688" y="2400303"/>
            <a:ext cx="1085851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20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500"/>
              <a:t>Pride</a:t>
            </a:r>
          </a:p>
        </p:txBody>
      </p:sp>
      <p:sp>
        <p:nvSpPr>
          <p:cNvPr id="80" name="Selfishness"/>
          <p:cNvSpPr txBox="1"/>
          <p:nvPr/>
        </p:nvSpPr>
        <p:spPr>
          <a:xfrm>
            <a:off x="1427562" y="2745584"/>
            <a:ext cx="1228726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20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500"/>
              <a:t>Selfishness</a:t>
            </a:r>
          </a:p>
        </p:txBody>
      </p:sp>
      <p:sp>
        <p:nvSpPr>
          <p:cNvPr id="81" name="Fear"/>
          <p:cNvSpPr txBox="1"/>
          <p:nvPr/>
        </p:nvSpPr>
        <p:spPr>
          <a:xfrm>
            <a:off x="1487688" y="3077768"/>
            <a:ext cx="1085851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20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500"/>
              <a:t>Fear</a:t>
            </a:r>
          </a:p>
        </p:txBody>
      </p:sp>
      <p:sp>
        <p:nvSpPr>
          <p:cNvPr id="82" name="Jealousy"/>
          <p:cNvSpPr txBox="1"/>
          <p:nvPr/>
        </p:nvSpPr>
        <p:spPr>
          <a:xfrm>
            <a:off x="1487688" y="3424240"/>
            <a:ext cx="1085851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20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500"/>
              <a:t>Jealousy</a:t>
            </a:r>
          </a:p>
        </p:txBody>
      </p:sp>
      <p:sp>
        <p:nvSpPr>
          <p:cNvPr id="83" name="Ambition"/>
          <p:cNvSpPr txBox="1"/>
          <p:nvPr/>
        </p:nvSpPr>
        <p:spPr>
          <a:xfrm>
            <a:off x="1487688" y="3770712"/>
            <a:ext cx="1085851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>
            <a:lvl1pPr algn="ctr">
              <a:buClr>
                <a:srgbClr val="000000"/>
              </a:buClr>
              <a:buFont typeface="Arial"/>
              <a:defRPr sz="20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lvl1pPr>
          </a:lstStyle>
          <a:p>
            <a:r>
              <a:rPr sz="1500"/>
              <a:t>Ambition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32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32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32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32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32" fill="hold" grpId="1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32" fill="hold" grpId="1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32" fill="hold" grpId="1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32" fill="hold" grpId="1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32" fill="hold" grpId="1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1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32" fill="hold" grpId="1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32" fill="hold" grpId="1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1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ntr" presetSubtype="32" fill="hold" grpId="1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32" fill="hold" grpId="2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ntr" presetSubtype="32" fill="hold" grpId="2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ntr" presetSubtype="32" fill="hold" grpId="2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1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" presetClass="entr" presetSubtype="32" fill="hold" grpId="2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6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4" presetClass="entr" presetSubtype="32" fill="hold" grpId="2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1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" presetClass="entr" presetSubtype="32" fill="hold" grpId="2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6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" presetClass="entr" presetSubtype="32" fill="hold" grpId="2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1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" presetClass="entr" presetSubtype="32" fill="hold" grpId="2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6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4" presetClass="entr" presetSubtype="32" fill="hold" grpId="2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1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" presetClass="entr" presetSubtype="32" fill="hold" grpId="2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6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4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4" presetClass="entr" presetSubtype="32" fill="hold" grpId="3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1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" presetClass="entr" presetSubtype="32" fill="hold" grpId="3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6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" presetClass="entr" presetSubtype="32" fill="hold" grpId="3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1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" presetClass="entr" presetSubtype="32" fill="hold" grpId="3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6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4" presetClass="entr" presetSubtype="32" fill="hold" grpId="3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1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4" presetClass="entr" presetSubtype="32" fill="hold" grpId="3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6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" presetClass="entr" presetSubtype="32" fill="hold" grpId="3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1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1" animBg="1" advAuto="0"/>
      <p:bldP spid="49" grpId="11" animBg="1" advAuto="0"/>
      <p:bldP spid="50" grpId="17" animBg="1" advAuto="0"/>
      <p:bldP spid="51" grpId="22" animBg="1" advAuto="0"/>
      <p:bldP spid="52" grpId="2" animBg="1" advAuto="0"/>
      <p:bldP spid="53" grpId="3" animBg="1" advAuto="0"/>
      <p:bldP spid="54" grpId="4" animBg="1" advAuto="0"/>
      <p:bldP spid="55" grpId="5" animBg="1" advAuto="0"/>
      <p:bldP spid="56" grpId="6" animBg="1" advAuto="0"/>
      <p:bldP spid="57" grpId="7" animBg="1" advAuto="0"/>
      <p:bldP spid="58" grpId="8" animBg="1" advAuto="0"/>
      <p:bldP spid="59" grpId="9" animBg="1" advAuto="0"/>
      <p:bldP spid="60" grpId="10" animBg="1" advAuto="0"/>
      <p:bldP spid="61" grpId="12" animBg="1" advAuto="0"/>
      <p:bldP spid="62" grpId="13" animBg="1" advAuto="0"/>
      <p:bldP spid="63" grpId="14" animBg="1" advAuto="0"/>
      <p:bldP spid="64" grpId="15" animBg="1" advAuto="0"/>
      <p:bldP spid="65" grpId="16" animBg="1" advAuto="0"/>
      <p:bldP spid="66" grpId="18" animBg="1" advAuto="0"/>
      <p:bldP spid="67" grpId="19" animBg="1" advAuto="0"/>
      <p:bldP spid="68" grpId="20" animBg="1" advAuto="0"/>
      <p:bldP spid="69" grpId="21" animBg="1" advAuto="0"/>
      <p:bldP spid="70" grpId="23" animBg="1" advAuto="0"/>
      <p:bldP spid="71" grpId="24" animBg="1" advAuto="0"/>
      <p:bldP spid="72" grpId="25" animBg="1" advAuto="0"/>
      <p:bldP spid="73" grpId="26" animBg="1" advAuto="0"/>
      <p:bldP spid="74" grpId="27" animBg="1" advAuto="0"/>
      <p:bldP spid="75" grpId="28" animBg="1" advAuto="0"/>
      <p:bldP spid="76" grpId="29" animBg="1" advAuto="0"/>
      <p:bldP spid="77" grpId="30" animBg="1" advAuto="0"/>
      <p:bldP spid="78" grpId="31" animBg="1" advAuto="0"/>
      <p:bldP spid="79" grpId="32" animBg="1" advAuto="0"/>
      <p:bldP spid="80" grpId="33" animBg="1" advAuto="0"/>
      <p:bldP spid="81" grpId="34" animBg="1" advAuto="0"/>
      <p:bldP spid="82" grpId="35" animBg="1" advAuto="0"/>
      <p:bldP spid="83" grpId="36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I. The Definition of the Hear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r>
              <a:t>I. The Definition of the Heart</a:t>
            </a:r>
          </a:p>
        </p:txBody>
      </p:sp>
      <p:sp>
        <p:nvSpPr>
          <p:cNvPr id="89" name="What it is no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73380" indent="-342900">
              <a:buClr>
                <a:srgbClr val="D6D6D6"/>
              </a:buClr>
              <a:buFont typeface="Arial"/>
              <a:buAutoNum type="alphaUcPeriod"/>
              <a:defRPr sz="24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pPr>
            <a:r>
              <a:t>What it is not</a:t>
            </a:r>
          </a:p>
          <a:p>
            <a:pPr marL="544830" lvl="1" indent="-171450">
              <a:buClr>
                <a:srgbClr val="D6D6D6"/>
              </a:buClr>
              <a:buFont typeface="Arial"/>
              <a:buAutoNum type="arabicPeriod"/>
              <a:defRPr sz="24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pPr>
            <a:r>
              <a:rPr sz="1500"/>
              <a:t>It is not exclusively the seat of the </a:t>
            </a:r>
            <a:r>
              <a:rPr sz="1500" u="sng"/>
              <a:t>emotions</a:t>
            </a:r>
          </a:p>
          <a:p>
            <a:pPr marL="544830" lvl="1" indent="-171450">
              <a:buClr>
                <a:srgbClr val="D6D6D6"/>
              </a:buClr>
              <a:buFont typeface="Arial"/>
              <a:buAutoNum type="arabicPeriod"/>
              <a:defRPr sz="24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pPr>
            <a:r>
              <a:rPr sz="1500"/>
              <a:t>It is not the </a:t>
            </a:r>
            <a:r>
              <a:rPr sz="1500" u="sng"/>
              <a:t>physical</a:t>
            </a:r>
            <a:r>
              <a:rPr sz="1500"/>
              <a:t> organ</a:t>
            </a:r>
          </a:p>
          <a:p>
            <a:pPr marL="373380" indent="-342900">
              <a:buClr>
                <a:srgbClr val="D6D6D6"/>
              </a:buClr>
              <a:buFont typeface="Arial"/>
              <a:buAutoNum type="alphaUcPeriod"/>
              <a:defRPr sz="24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pPr>
            <a:r>
              <a:t>Semantic Range</a:t>
            </a:r>
          </a:p>
          <a:p>
            <a:pPr marL="544830" lvl="1" indent="-171450">
              <a:buClr>
                <a:srgbClr val="D6D6D6"/>
              </a:buClr>
              <a:buFont typeface="Arial"/>
              <a:buAutoNum type="arabicPeriod"/>
              <a:defRPr sz="24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pPr>
            <a:r>
              <a:rPr sz="1500"/>
              <a:t>Eccl. 7:2 – You draw </a:t>
            </a:r>
            <a:r>
              <a:rPr sz="1500" u="sng"/>
              <a:t>conclusions</a:t>
            </a:r>
            <a:r>
              <a:rPr sz="1500"/>
              <a:t> in your heart.</a:t>
            </a:r>
          </a:p>
          <a:p>
            <a:pPr marL="544830" lvl="1" indent="-171450">
              <a:buClr>
                <a:srgbClr val="D6D6D6"/>
              </a:buClr>
              <a:buFont typeface="Arial"/>
              <a:buAutoNum type="arabicPeriod"/>
              <a:defRPr sz="24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pPr>
            <a:r>
              <a:rPr sz="1500"/>
              <a:t>Pro. 4:23 – Your heart guides your </a:t>
            </a:r>
            <a:r>
              <a:rPr sz="1500" u="sng"/>
              <a:t>behavior</a:t>
            </a:r>
            <a:r>
              <a:rPr sz="1500"/>
              <a:t>.</a:t>
            </a:r>
          </a:p>
          <a:p>
            <a:pPr marL="544830" lvl="1" indent="-171450">
              <a:buClr>
                <a:srgbClr val="D6D6D6"/>
              </a:buClr>
              <a:buFont typeface="Arial"/>
              <a:buAutoNum type="arabicPeriod"/>
              <a:defRPr sz="24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pPr>
            <a:r>
              <a:rPr sz="1500"/>
              <a:t>Josh. 22:5; 1 Kings 11:4 – Your heart can be </a:t>
            </a:r>
            <a:r>
              <a:rPr sz="1500" u="sng"/>
              <a:t>wholly</a:t>
            </a:r>
            <a:r>
              <a:rPr sz="1500"/>
              <a:t> </a:t>
            </a:r>
            <a:r>
              <a:rPr sz="1500" u="sng"/>
              <a:t>devoted</a:t>
            </a:r>
            <a:r>
              <a:rPr sz="1500"/>
              <a:t> to something/someone or divided in its loyalties.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1" build="p" bldLvl="5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s. 90:12 – Your heart can be wise and understanding.…"/>
          <p:cNvSpPr txBox="1">
            <a:spLocks noGrp="1"/>
          </p:cNvSpPr>
          <p:nvPr>
            <p:ph type="body" idx="1"/>
          </p:nvPr>
        </p:nvSpPr>
        <p:spPr>
          <a:xfrm>
            <a:off x="1485900" y="2057400"/>
            <a:ext cx="6343650" cy="3943350"/>
          </a:xfrm>
          <a:prstGeom prst="rect">
            <a:avLst/>
          </a:prstGeom>
        </p:spPr>
        <p:txBody>
          <a:bodyPr/>
          <a:lstStyle/>
          <a:p>
            <a:pPr marL="618308" lvl="1" indent="-244928">
              <a:buClr>
                <a:srgbClr val="D6D6D6"/>
              </a:buClr>
              <a:buFont typeface="Arial"/>
              <a:buAutoNum type="arabicPeriod" startAt="4"/>
            </a:pPr>
            <a:r>
              <a:rPr sz="1500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Ps. 90:12 – Your heart can be </a:t>
            </a:r>
            <a:r>
              <a:rPr sz="1500" u="sng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wise</a:t>
            </a:r>
            <a:r>
              <a:rPr sz="1500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and understanding.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4"/>
            </a:pPr>
            <a:r>
              <a:rPr sz="1500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Ps. 39:3 – Your heart can be </a:t>
            </a:r>
            <a:r>
              <a:rPr sz="1500" u="sng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angry</a:t>
            </a:r>
            <a:r>
              <a:rPr sz="1500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4"/>
            </a:pPr>
            <a:r>
              <a:rPr sz="1500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Ps. 37:31 – Your heart can be where </a:t>
            </a:r>
            <a:r>
              <a:rPr sz="1500" u="sng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God’s</a:t>
            </a:r>
            <a:r>
              <a:rPr sz="1500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</a:t>
            </a:r>
            <a:r>
              <a:rPr sz="1500" u="sng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Word</a:t>
            </a:r>
            <a:r>
              <a:rPr sz="1500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is stored.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4"/>
            </a:pPr>
            <a:r>
              <a:rPr sz="1500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Pro. 14:10 – Your heart can be </a:t>
            </a:r>
            <a:r>
              <a:rPr sz="1500" u="sng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bitter</a:t>
            </a:r>
            <a:r>
              <a:rPr sz="1500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4"/>
            </a:pPr>
            <a:r>
              <a:rPr sz="1500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Jer. 23:9 – Your heart can be </a:t>
            </a:r>
            <a:r>
              <a:rPr sz="1500" u="sng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broken</a:t>
            </a:r>
            <a:r>
              <a:rPr sz="1500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4"/>
            </a:pPr>
            <a:r>
              <a:rPr sz="1500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Ps. 27:14 – Your heart can be </a:t>
            </a:r>
            <a:r>
              <a:rPr sz="1500" u="sng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courageous</a:t>
            </a:r>
            <a:r>
              <a:rPr sz="1500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4"/>
            </a:pPr>
            <a:r>
              <a:rPr sz="1500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Is. 47:10 – Your heart can be </a:t>
            </a:r>
            <a:r>
              <a:rPr sz="1500" u="sng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deceived</a:t>
            </a:r>
            <a:r>
              <a:rPr sz="1500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4"/>
            </a:pPr>
            <a:r>
              <a:rPr sz="1500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1 Kings 12:33 – You make </a:t>
            </a:r>
            <a:r>
              <a:rPr sz="1500" u="sng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plans</a:t>
            </a:r>
            <a:r>
              <a:rPr sz="1500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in your heart.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4"/>
            </a:pPr>
            <a:r>
              <a:rPr sz="1500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Gal. 6:9 – You can be </a:t>
            </a:r>
            <a:r>
              <a:rPr sz="1500" u="sng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discouraged</a:t>
            </a:r>
            <a:r>
              <a:rPr sz="1500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in your heart.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4"/>
            </a:pPr>
            <a:r>
              <a:rPr sz="1500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Matt. 13:15 – Your heart can be </a:t>
            </a:r>
            <a:r>
              <a:rPr sz="1500" u="sng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dull</a:t>
            </a:r>
            <a:r>
              <a:rPr sz="1500" dirty="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and unreceptive to the truth.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3" presetClass="entr" presetSubtype="16" fill="hold" grpId="1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1" build="p" bldLvl="5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Job 31:9 – Your heart is where enticement to sin begins.…"/>
          <p:cNvSpPr txBox="1">
            <a:spLocks noGrp="1"/>
          </p:cNvSpPr>
          <p:nvPr>
            <p:ph type="body" idx="1"/>
          </p:nvPr>
        </p:nvSpPr>
        <p:spPr>
          <a:xfrm>
            <a:off x="1485900" y="2057400"/>
            <a:ext cx="6229350" cy="3943350"/>
          </a:xfrm>
          <a:prstGeom prst="rect">
            <a:avLst/>
          </a:prstGeom>
        </p:spPr>
        <p:txBody>
          <a:bodyPr/>
          <a:lstStyle/>
          <a:p>
            <a:pPr marL="618308" lvl="1" indent="-244928">
              <a:buClr>
                <a:srgbClr val="D6D6D6"/>
              </a:buClr>
              <a:buFont typeface="Arial"/>
              <a:buAutoNum type="arabicPeriod" startAt="1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Job 31:9 – Your heart is where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enticement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to sin begins.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1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Ps. 57:7 – Your heart can be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steadfast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and faithful.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1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Rom. 1:21 – Your heart can be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foolish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1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Ps. 4:7 – Your heart can be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glad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1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Rom. 2:5; 2 Sam. 24:10 – Your heart can be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guilty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1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Pro. 28:14 – Your heart can be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hardened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1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1 Sam. 28:5 – Your heart can be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fearful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1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2 Sam. 6:16 – Your heart can be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hateful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1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1 Kings. 11:3-4 – Your heart can be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turned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away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from God.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1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Ezek. 20:16 – Your heart can be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idolatrous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3" presetClass="entr" presetSubtype="16" fill="hold" grpId="1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1" build="p" bldLvl="5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1 Sam. 16:7 – Your heart is your inner person.…"/>
          <p:cNvSpPr txBox="1">
            <a:spLocks noGrp="1"/>
          </p:cNvSpPr>
          <p:nvPr>
            <p:ph type="body" idx="1"/>
          </p:nvPr>
        </p:nvSpPr>
        <p:spPr>
          <a:xfrm>
            <a:off x="1485900" y="2057400"/>
            <a:ext cx="6229350" cy="3943350"/>
          </a:xfrm>
          <a:prstGeom prst="rect">
            <a:avLst/>
          </a:prstGeom>
        </p:spPr>
        <p:txBody>
          <a:bodyPr/>
          <a:lstStyle/>
          <a:p>
            <a:pPr marL="618308" lvl="1" indent="-244928">
              <a:buClr>
                <a:srgbClr val="D6D6D6"/>
              </a:buClr>
              <a:buFont typeface="Arial"/>
              <a:buAutoNum type="arabicPeriod" startAt="2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1 Sam. 16:7 – Your heart is your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inner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person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2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1 Tim. 1:5 – Your heart can be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pure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2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Matt. 5:28 – Your heart is where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lust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occurs.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2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Is. 59:13 – Your heart is where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lies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develop.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2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Jer. 3:15 – Your heart can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follow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God’s heart.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2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Ps. 19:14 – You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meditate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in your heart.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2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Pro. 19:21 – You can make Biblical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plans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in your heart.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2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Ps. 101:5 – Your heart can be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proud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2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Jer. 5:23 – Your heart can be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stubborn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and rebellious.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2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Ps. 51:17 –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Repentance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beings in your heart.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1" fill="hold"/>
                                        <p:tgtEl>
                                          <p:spTgt spid="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3" presetClass="entr" presetSubtype="16" fill="hold" grpId="1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1" build="p" bldLvl="5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John 16:6 – You can be sad in your heart.…"/>
          <p:cNvSpPr txBox="1">
            <a:spLocks noGrp="1"/>
          </p:cNvSpPr>
          <p:nvPr>
            <p:ph type="body" idx="1"/>
          </p:nvPr>
        </p:nvSpPr>
        <p:spPr>
          <a:xfrm>
            <a:off x="1485900" y="2057400"/>
            <a:ext cx="6229350" cy="3943350"/>
          </a:xfrm>
          <a:prstGeom prst="rect">
            <a:avLst/>
          </a:prstGeom>
        </p:spPr>
        <p:txBody>
          <a:bodyPr/>
          <a:lstStyle/>
          <a:p>
            <a:pPr marL="618308" lvl="1" indent="-244928">
              <a:buClr>
                <a:srgbClr val="D6D6D6"/>
              </a:buClr>
              <a:buFont typeface="Arial"/>
              <a:buAutoNum type="arabicPeriod" startAt="3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John 16:6 – You can be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sad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in your heart.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3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Dan. 10:12  - You can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set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your heart in a certain direction.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3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Col. 3:22 – Your heart can be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sincere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3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Ps. 15:2 – You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speak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in your heart.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3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2 Kings 22:19 – Your heart can be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tender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3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Ps. 111:1 – Your heart can be filled with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praise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 and thanksgiving.</a:t>
            </a:r>
          </a:p>
          <a:p>
            <a:pPr marL="618308" lvl="1" indent="-244928">
              <a:buClr>
                <a:srgbClr val="D6D6D6"/>
              </a:buClr>
              <a:buFont typeface="Arial"/>
              <a:buAutoNum type="arabicPeriod" startAt="34"/>
            </a:pP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Ex. 35:5 – Your heart can be 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willing</a:t>
            </a:r>
            <a:r>
              <a:rPr sz="15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3" presetClass="entr" presetSubtype="16" fill="hold" grpId="1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1" build="p" bldLvl="5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Important Observations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AutoNum type="alphaUcPeriod" startAt="3"/>
              <a:defRPr sz="24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pPr>
            <a:r>
              <a:t>Important Observations</a:t>
            </a:r>
          </a:p>
          <a:p>
            <a:pPr marL="793750" lvl="1" indent="-317500">
              <a:buAutoNum type="arabicPeriod"/>
              <a:defRPr sz="24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pPr>
            <a:r>
              <a:t>The heart is connected to, but different than, the outer man.</a:t>
            </a:r>
          </a:p>
          <a:p>
            <a:pPr marL="793750" lvl="1" indent="-317500">
              <a:buAutoNum type="arabicPeriod"/>
              <a:defRPr sz="24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pPr>
            <a:r>
              <a:t>This topic often appears in God’s Word.</a:t>
            </a:r>
          </a:p>
          <a:p>
            <a:pPr lvl="2">
              <a:defRPr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pPr>
            <a:r>
              <a:t>Pro. 4:23</a:t>
            </a:r>
          </a:p>
          <a:p>
            <a:pPr lvl="2">
              <a:defRPr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pPr>
            <a:r>
              <a:t>1 Sam. 16:7</a:t>
            </a:r>
          </a:p>
          <a:p>
            <a:pPr lvl="2">
              <a:defRPr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pPr>
            <a:r>
              <a:t>Luke 6:45</a:t>
            </a:r>
          </a:p>
          <a:p>
            <a:pPr lvl="2">
              <a:defRPr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pPr>
            <a:r>
              <a:t>Heb. 4:12</a:t>
            </a:r>
          </a:p>
          <a:p>
            <a:pPr lvl="2">
              <a:defRPr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pPr>
            <a:r>
              <a:t>Ps. 51:10</a:t>
            </a:r>
          </a:p>
          <a:p>
            <a:pPr lvl="2">
              <a:defRPr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pPr>
            <a:r>
              <a:t>1 Pet. 3:4</a:t>
            </a:r>
          </a:p>
        </p:txBody>
      </p:sp>
      <p:sp>
        <p:nvSpPr>
          <p:cNvPr id="10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769033" y="5541169"/>
            <a:ext cx="177934" cy="26417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99">
        <p14:warp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D. Working Definition…"/>
          <p:cNvSpPr txBox="1">
            <a:spLocks noGrp="1"/>
          </p:cNvSpPr>
          <p:nvPr>
            <p:ph type="body" idx="1"/>
          </p:nvPr>
        </p:nvSpPr>
        <p:spPr>
          <a:xfrm>
            <a:off x="1485900" y="1943103"/>
            <a:ext cx="6172200" cy="3508772"/>
          </a:xfrm>
          <a:prstGeom prst="rect">
            <a:avLst/>
          </a:prstGeom>
        </p:spPr>
        <p:txBody>
          <a:bodyPr/>
          <a:lstStyle/>
          <a:p>
            <a:pPr marL="459105" indent="-385763">
              <a:buClr>
                <a:srgbClr val="D6D6D6"/>
              </a:buClr>
              <a:buSzTx/>
              <a:buNone/>
              <a:defRPr sz="2400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defRPr>
            </a:pPr>
            <a:r>
              <a:t>D. Working Definition</a:t>
            </a:r>
          </a:p>
          <a:p>
            <a:pPr marL="459105" indent="-385763" algn="ctr">
              <a:buClr>
                <a:srgbClr val="D6D6D6"/>
              </a:buClr>
              <a:buSzTx/>
              <a:buNone/>
            </a:pPr>
            <a:r>
              <a:rPr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	</a:t>
            </a:r>
            <a:r>
              <a:rPr sz="1500" u="sng">
                <a:solidFill>
                  <a:srgbClr val="D6D6D6"/>
                </a:solidFill>
                <a:uFill>
                  <a:solidFill>
                    <a:srgbClr val="D6D6D6"/>
                  </a:solidFill>
                </a:uFill>
              </a:rPr>
              <a:t>The heart is the control center of man!</a:t>
            </a:r>
          </a:p>
        </p:txBody>
      </p:sp>
      <p:sp>
        <p:nvSpPr>
          <p:cNvPr id="109" name="Shape"/>
          <p:cNvSpPr/>
          <p:nvPr/>
        </p:nvSpPr>
        <p:spPr>
          <a:xfrm>
            <a:off x="3074642" y="2947217"/>
            <a:ext cx="3166167" cy="25963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0657" h="15999" extrusionOk="0">
                <a:moveTo>
                  <a:pt x="5328" y="3849"/>
                </a:moveTo>
                <a:cubicBezTo>
                  <a:pt x="7532" y="-5601"/>
                  <a:pt x="16128" y="3849"/>
                  <a:pt x="5328" y="15999"/>
                </a:cubicBezTo>
                <a:cubicBezTo>
                  <a:pt x="-5472" y="3849"/>
                  <a:pt x="3124" y="-5601"/>
                  <a:pt x="5328" y="3849"/>
                </a:cubicBezTo>
                <a:close/>
              </a:path>
            </a:pathLst>
          </a:custGeom>
          <a:solidFill>
            <a:srgbClr val="EBEBEB"/>
          </a:solidFill>
          <a:ln>
            <a:solidFill>
              <a:srgbClr val="737373"/>
            </a:solidFill>
          </a:ln>
          <a:effectLst>
            <a:outerShdw blurRad="38100" dist="25400" dir="5400000" rotWithShape="0">
              <a:srgbClr val="929292">
                <a:alpha val="34999"/>
              </a:srgbClr>
            </a:outerShdw>
          </a:effectLst>
        </p:spPr>
        <p:txBody>
          <a:bodyPr lIns="38100" tIns="38100" rIns="38100" bIns="38100" anchor="ctr"/>
          <a:lstStyle/>
          <a:p>
            <a:endParaRPr sz="1800"/>
          </a:p>
        </p:txBody>
      </p:sp>
      <p:pic>
        <p:nvPicPr>
          <p:cNvPr id="110" name="image.png" descr="image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758928" y="4318396"/>
            <a:ext cx="769145" cy="7679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image.png" descr="image.pn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246959" y="3577828"/>
            <a:ext cx="764382" cy="7679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2" name="image.png" descr="image.pn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704162" y="3746899"/>
            <a:ext cx="823913" cy="82748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3" name="image.png" descr="image.png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789759" y="4263628"/>
            <a:ext cx="764382" cy="7679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image.png" descr="image.png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4246959" y="4492228"/>
            <a:ext cx="764382" cy="767954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Circle"/>
          <p:cNvSpPr/>
          <p:nvPr/>
        </p:nvSpPr>
        <p:spPr>
          <a:xfrm>
            <a:off x="3829053" y="3829053"/>
            <a:ext cx="685801" cy="685801"/>
          </a:xfrm>
          <a:prstGeom prst="ellipse">
            <a:avLst/>
          </a:prstGeom>
          <a:ln>
            <a:solidFill>
              <a:srgbClr val="000000"/>
            </a:solidFill>
          </a:ln>
          <a:effectLst>
            <a:outerShdw blurRad="38100" dist="25400" dir="5400000" rotWithShape="0">
              <a:srgbClr val="929292">
                <a:alpha val="34999"/>
              </a:srgbClr>
            </a:outerShdw>
          </a:effectLst>
        </p:spPr>
        <p:txBody>
          <a:bodyPr lIns="38100" tIns="38100" rIns="38100" bIns="38100" anchor="ctr"/>
          <a:lstStyle/>
          <a:p>
            <a:endParaRPr sz="1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1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3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1" build="p" animBg="1" advAuto="0"/>
      <p:bldP spid="109" grpId="2" animBg="1" advAuto="0"/>
      <p:bldP spid="110" grpId="5" animBg="1" advAuto="0"/>
      <p:bldP spid="111" grpId="3" animBg="1" advAuto="0"/>
      <p:bldP spid="112" grpId="4" animBg="1" advAuto="0"/>
      <p:bldP spid="113" grpId="7" animBg="1" advAuto="0"/>
      <p:bldP spid="114" grpId="6" animBg="1" advAuto="0"/>
      <p:bldP spid="115" grpId="8" animBg="1" advAuto="0"/>
    </p:bld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6E6E9"/>
        </a:solidFill>
        <a:ln w="9525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9525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6E6E9"/>
        </a:solidFill>
        <a:ln w="9525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9525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1072</Words>
  <Application>Microsoft Office PowerPoint</Application>
  <PresentationFormat>On-screen Show (4:3)</PresentationFormat>
  <Paragraphs>133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Book Antiqua</vt:lpstr>
      <vt:lpstr>Calibri</vt:lpstr>
      <vt:lpstr>Helvetica</vt:lpstr>
      <vt:lpstr>Lucida Grande</vt:lpstr>
      <vt:lpstr>White</vt:lpstr>
      <vt:lpstr>PowerPoint Presentation</vt:lpstr>
      <vt:lpstr>The Progression of an Idol</vt:lpstr>
      <vt:lpstr>I. The Definition of the Heart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II. The Centrality of the Heart</vt:lpstr>
      <vt:lpstr>III. The Access to the Heart</vt:lpstr>
      <vt:lpstr>IV. Implications</vt:lpstr>
      <vt:lpstr>PowerPoint Presentation</vt:lpstr>
      <vt:lpstr>Identifying Your Idol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Jonathan Perz</dc:creator>
  <cp:lastModifiedBy>Jonathan Perz</cp:lastModifiedBy>
  <cp:revision>3</cp:revision>
  <dcterms:modified xsi:type="dcterms:W3CDTF">2019-12-21T23:48:00Z</dcterms:modified>
</cp:coreProperties>
</file>