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64368E-3CC4-423E-801B-C91BE39272E6}" type="datetimeFigureOut">
              <a:rPr lang="en-US" smtClean="0"/>
              <a:pPr/>
              <a:t>4/1/2012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64368E-3CC4-423E-801B-C91BE39272E6}" type="datetimeFigureOut">
              <a:rPr lang="en-US" smtClean="0"/>
              <a:pPr/>
              <a:t>4/1/2012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64368E-3CC4-423E-801B-C91BE39272E6}" type="datetimeFigureOut">
              <a:rPr lang="en-US" smtClean="0"/>
              <a:pPr/>
              <a:t>4/1/2012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64368E-3CC4-423E-801B-C91BE39272E6}" type="datetimeFigureOut">
              <a:rPr lang="en-US" smtClean="0"/>
              <a:pPr/>
              <a:t>4/1/2012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64368E-3CC4-423E-801B-C91BE39272E6}" type="datetimeFigureOut">
              <a:rPr lang="en-US" smtClean="0"/>
              <a:pPr/>
              <a:t>4/1/2012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64368E-3CC4-423E-801B-C91BE39272E6}" type="datetimeFigureOut">
              <a:rPr lang="en-US" smtClean="0"/>
              <a:pPr/>
              <a:t>4/1/2012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64368E-3CC4-423E-801B-C91BE39272E6}" type="datetimeFigureOut">
              <a:rPr lang="en-US" smtClean="0"/>
              <a:pPr/>
              <a:t>4/1/2012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64368E-3CC4-423E-801B-C91BE39272E6}" type="datetimeFigureOut">
              <a:rPr lang="en-US" smtClean="0"/>
              <a:pPr/>
              <a:t>4/1/2012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64368E-3CC4-423E-801B-C91BE39272E6}" type="datetimeFigureOut">
              <a:rPr lang="en-US" smtClean="0"/>
              <a:pPr/>
              <a:t>4/1/2012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64368E-3CC4-423E-801B-C91BE39272E6}" type="datetimeFigureOut">
              <a:rPr lang="en-US" smtClean="0"/>
              <a:pPr/>
              <a:t>4/1/2012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64368E-3CC4-423E-801B-C91BE39272E6}" type="datetimeFigureOut">
              <a:rPr lang="en-US" smtClean="0"/>
              <a:pPr/>
              <a:t>4/1/2012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927063-337E-4ECD-9840-2C596D4FC9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4368E-3CC4-423E-801B-C91BE39272E6}" type="datetimeFigureOut">
              <a:rPr lang="en-US" smtClean="0"/>
              <a:pPr/>
              <a:t>4/1/2012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27063-337E-4ECD-9840-2C596D4FC9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31689" y="0"/>
            <a:ext cx="9194991" cy="6858000"/>
          </a:xfrm>
          <a:prstGeom prst="rect">
            <a:avLst/>
          </a:prstGeom>
          <a:noFill/>
          <a:ln w="9525">
            <a:noFill/>
            <a:miter lim="800000"/>
            <a:headEnd/>
            <a:tailEnd/>
          </a:ln>
        </p:spPr>
      </p:pic>
      <p:sp>
        <p:nvSpPr>
          <p:cNvPr id="5" name="TextBox 4"/>
          <p:cNvSpPr txBox="1"/>
          <p:nvPr/>
        </p:nvSpPr>
        <p:spPr>
          <a:xfrm>
            <a:off x="228600" y="76200"/>
            <a:ext cx="4495800" cy="1754326"/>
          </a:xfrm>
          <a:prstGeom prst="rect">
            <a:avLst/>
          </a:prstGeom>
          <a:noFill/>
        </p:spPr>
        <p:txBody>
          <a:bodyPr wrap="square" rtlCol="0">
            <a:spAutoFit/>
          </a:bodyPr>
          <a:lstStyle/>
          <a:p>
            <a:r>
              <a:rPr lang="en-US" sz="6000" dirty="0" smtClean="0">
                <a:latin typeface="Impact" pitchFamily="34" charset="0"/>
              </a:rPr>
              <a:t>Discernment:</a:t>
            </a:r>
          </a:p>
          <a:p>
            <a:pPr algn="ctr"/>
            <a:r>
              <a:rPr lang="en-US" sz="4400" dirty="0" smtClean="0">
                <a:latin typeface="Impact" pitchFamily="34" charset="0"/>
              </a:rPr>
              <a:t>Spirit vs. Flesh</a:t>
            </a:r>
            <a:endParaRPr lang="en-US" sz="4400" dirty="0">
              <a:latin typeface="Impact" pitchFamily="34" charset="0"/>
            </a:endParaRPr>
          </a:p>
        </p:txBody>
      </p:sp>
      <p:sp>
        <p:nvSpPr>
          <p:cNvPr id="6" name="TextBox 5"/>
          <p:cNvSpPr txBox="1"/>
          <p:nvPr/>
        </p:nvSpPr>
        <p:spPr>
          <a:xfrm>
            <a:off x="5410200" y="6019800"/>
            <a:ext cx="3505200" cy="646331"/>
          </a:xfrm>
          <a:prstGeom prst="rect">
            <a:avLst/>
          </a:prstGeom>
          <a:noFill/>
        </p:spPr>
        <p:txBody>
          <a:bodyPr wrap="square" rtlCol="0">
            <a:spAutoFit/>
          </a:bodyPr>
          <a:lstStyle/>
          <a:p>
            <a:pPr algn="ctr"/>
            <a:r>
              <a:rPr lang="en-US" sz="3600" dirty="0" smtClean="0">
                <a:solidFill>
                  <a:schemeClr val="bg1">
                    <a:lumMod val="75000"/>
                  </a:schemeClr>
                </a:solidFill>
                <a:latin typeface="Impact" pitchFamily="34" charset="0"/>
              </a:rPr>
              <a:t>John Chapter 9</a:t>
            </a:r>
            <a:endParaRPr lang="en-US" sz="3600" dirty="0">
              <a:solidFill>
                <a:schemeClr val="bg1">
                  <a:lumMod val="75000"/>
                </a:schemeClr>
              </a:solidFill>
              <a:latin typeface="Impact"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1470025"/>
          </a:xfrm>
        </p:spPr>
        <p:txBody>
          <a:bodyPr>
            <a:noAutofit/>
          </a:bodyPr>
          <a:lstStyle/>
          <a:p>
            <a:r>
              <a:rPr lang="en-US" sz="2000" b="1" dirty="0">
                <a:solidFill>
                  <a:schemeClr val="bg1"/>
                </a:solidFill>
              </a:rPr>
              <a:t>“The only exercise some people get is jumping to conclusions, running down their friends, </a:t>
            </a:r>
            <a:r>
              <a:rPr lang="en-US" sz="2000" b="1" dirty="0" smtClean="0">
                <a:solidFill>
                  <a:schemeClr val="bg1"/>
                </a:solidFill>
              </a:rPr>
              <a:t>side-stepping </a:t>
            </a:r>
            <a:r>
              <a:rPr lang="en-US" sz="2000" b="1" dirty="0">
                <a:solidFill>
                  <a:schemeClr val="bg1"/>
                </a:solidFill>
              </a:rPr>
              <a:t>responsibility, and pushing their luck</a:t>
            </a:r>
            <a:r>
              <a:rPr lang="en-US" sz="2000" b="1" dirty="0" smtClean="0">
                <a:solidFill>
                  <a:schemeClr val="bg1"/>
                </a:solidFill>
              </a:rPr>
              <a:t>!”</a:t>
            </a:r>
            <a:endParaRPr lang="en-US" sz="2000" dirty="0">
              <a:solidFill>
                <a:schemeClr val="bg1"/>
              </a:solidFill>
            </a:endParaRPr>
          </a:p>
        </p:txBody>
      </p:sp>
      <p:pic>
        <p:nvPicPr>
          <p:cNvPr id="1028" name="Picture 4"/>
          <p:cNvPicPr>
            <a:picLocks noChangeAspect="1" noChangeArrowheads="1"/>
          </p:cNvPicPr>
          <p:nvPr/>
        </p:nvPicPr>
        <p:blipFill>
          <a:blip r:embed="rId2" cstate="print"/>
          <a:srcRect/>
          <a:stretch>
            <a:fillRect/>
          </a:stretch>
        </p:blipFill>
        <p:spPr bwMode="auto">
          <a:xfrm>
            <a:off x="0" y="0"/>
            <a:ext cx="4419600" cy="6858000"/>
          </a:xfrm>
          <a:prstGeom prst="rect">
            <a:avLst/>
          </a:prstGeom>
          <a:ln>
            <a:noFill/>
          </a:ln>
          <a:effectLst>
            <a:softEdge rad="112500"/>
          </a:effectLst>
        </p:spPr>
      </p:pic>
      <p:sp>
        <p:nvSpPr>
          <p:cNvPr id="8" name="Title 1"/>
          <p:cNvSpPr txBox="1">
            <a:spLocks/>
          </p:cNvSpPr>
          <p:nvPr/>
        </p:nvSpPr>
        <p:spPr>
          <a:xfrm>
            <a:off x="4495800" y="1600200"/>
            <a:ext cx="4648200" cy="1470025"/>
          </a:xfrm>
          <a:prstGeom prst="rect">
            <a:avLst/>
          </a:prstGeom>
        </p:spPr>
        <p:txBody>
          <a:bodyPr vert="horz" lIns="91440" tIns="45720" rIns="91440" bIns="45720" rtlCol="0" anchor="ctr">
            <a:noAutofit/>
          </a:bodyPr>
          <a:lstStyle/>
          <a:p>
            <a:pPr lvl="0" algn="ctr">
              <a:spcBef>
                <a:spcPct val="0"/>
              </a:spcBef>
            </a:pPr>
            <a:r>
              <a:rPr lang="en-US" sz="2000" b="1" dirty="0" smtClean="0">
                <a:solidFill>
                  <a:schemeClr val="bg1"/>
                </a:solidFill>
              </a:rPr>
              <a:t>"</a:t>
            </a:r>
            <a:r>
              <a:rPr lang="en-US" sz="2000" b="1" dirty="0">
                <a:solidFill>
                  <a:schemeClr val="bg1"/>
                </a:solidFill>
              </a:rPr>
              <a:t>Jumping to conclusions seldom leads to </a:t>
            </a:r>
            <a:r>
              <a:rPr lang="en-US" sz="2000" b="1" dirty="0" smtClean="0">
                <a:solidFill>
                  <a:schemeClr val="bg1"/>
                </a:solidFill>
              </a:rPr>
              <a:t>happy </a:t>
            </a:r>
            <a:r>
              <a:rPr lang="en-US" sz="2000" b="1" dirty="0">
                <a:solidFill>
                  <a:schemeClr val="bg1"/>
                </a:solidFill>
              </a:rPr>
              <a:t>landings</a:t>
            </a:r>
            <a:r>
              <a:rPr kumimoji="0" lang="en-US" sz="2000" b="1" i="0" u="none" strike="noStrike" kern="1200" cap="none" spc="0" normalizeH="0" baseline="0" noProof="0" dirty="0" smtClean="0">
                <a:ln>
                  <a:noFill/>
                </a:ln>
                <a:solidFill>
                  <a:schemeClr val="bg1"/>
                </a:solidFill>
                <a:effectLst/>
                <a:uLnTx/>
                <a:uFillTx/>
                <a:latin typeface="+mj-lt"/>
                <a:ea typeface="+mj-ea"/>
                <a:cs typeface="+mj-cs"/>
              </a:rPr>
              <a:t>!”</a:t>
            </a:r>
            <a:endParaRPr kumimoji="0" lang="en-US" sz="2000" b="0" i="0" u="none" strike="noStrike" kern="1200" cap="none" spc="0" normalizeH="0" baseline="0" noProof="0" dirty="0" smtClean="0">
              <a:ln>
                <a:noFill/>
              </a:ln>
              <a:solidFill>
                <a:schemeClr val="bg1"/>
              </a:solidFill>
              <a:effectLst/>
              <a:uLnTx/>
              <a:uFillTx/>
              <a:latin typeface="+mj-lt"/>
              <a:ea typeface="+mj-ea"/>
              <a:cs typeface="+mj-cs"/>
            </a:endParaRPr>
          </a:p>
        </p:txBody>
      </p:sp>
      <p:sp>
        <p:nvSpPr>
          <p:cNvPr id="9" name="Title 1"/>
          <p:cNvSpPr txBox="1">
            <a:spLocks/>
          </p:cNvSpPr>
          <p:nvPr/>
        </p:nvSpPr>
        <p:spPr>
          <a:xfrm>
            <a:off x="4495800" y="3048000"/>
            <a:ext cx="4648200" cy="1470025"/>
          </a:xfrm>
          <a:prstGeom prst="rect">
            <a:avLst/>
          </a:prstGeom>
        </p:spPr>
        <p:txBody>
          <a:bodyPr vert="horz" lIns="91440" tIns="45720" rIns="91440" bIns="45720" rtlCol="0" anchor="ctr">
            <a:noAutofit/>
          </a:bodyPr>
          <a:lstStyle/>
          <a:p>
            <a:pPr lvl="0" algn="ctr">
              <a:spcBef>
                <a:spcPct val="0"/>
              </a:spcBef>
            </a:pPr>
            <a:r>
              <a:rPr lang="en-US" sz="2000" b="1" dirty="0">
                <a:solidFill>
                  <a:schemeClr val="bg1"/>
                </a:solidFill>
              </a:rPr>
              <a:t>"Jumping to conclusions is not half as good an exercise as digging for facts" </a:t>
            </a:r>
            <a:endParaRPr kumimoji="0" lang="en-US" sz="2000" b="0" i="0" u="none" strike="noStrike" kern="1200" cap="none" spc="0" normalizeH="0" baseline="0" noProof="0" dirty="0" smtClean="0">
              <a:ln>
                <a:noFill/>
              </a:ln>
              <a:solidFill>
                <a:schemeClr val="bg1"/>
              </a:solidFill>
              <a:effectLst/>
              <a:uLnTx/>
              <a:uFillTx/>
              <a:latin typeface="+mj-lt"/>
              <a:ea typeface="+mj-ea"/>
              <a:cs typeface="+mj-cs"/>
            </a:endParaRPr>
          </a:p>
        </p:txBody>
      </p:sp>
      <p:sp>
        <p:nvSpPr>
          <p:cNvPr id="10" name="Title 1"/>
          <p:cNvSpPr txBox="1">
            <a:spLocks/>
          </p:cNvSpPr>
          <p:nvPr/>
        </p:nvSpPr>
        <p:spPr>
          <a:xfrm>
            <a:off x="4495800" y="4572000"/>
            <a:ext cx="4648200" cy="1470025"/>
          </a:xfrm>
          <a:prstGeom prst="rect">
            <a:avLst/>
          </a:prstGeom>
        </p:spPr>
        <p:txBody>
          <a:bodyPr vert="horz" lIns="91440" tIns="45720" rIns="91440" bIns="45720" rtlCol="0" anchor="ctr">
            <a:noAutofit/>
          </a:bodyPr>
          <a:lstStyle/>
          <a:p>
            <a:pPr lvl="0" algn="ctr">
              <a:spcBef>
                <a:spcPct val="0"/>
              </a:spcBef>
            </a:pPr>
            <a:r>
              <a:rPr lang="en-US" sz="2000" b="1" dirty="0">
                <a:solidFill>
                  <a:schemeClr val="bg1"/>
                </a:solidFill>
              </a:rPr>
              <a:t>“A conclusion is just simply the place where someone decided to stop thinking”</a:t>
            </a:r>
            <a:endParaRPr kumimoji="0" lang="en-US" sz="2000" b="0" i="0" u="none" strike="noStrike" kern="1200" cap="none" spc="0" normalizeH="0" baseline="0" noProof="0" dirty="0" smtClean="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31689" y="0"/>
            <a:ext cx="9194991" cy="6858000"/>
          </a:xfrm>
          <a:prstGeom prst="rect">
            <a:avLst/>
          </a:prstGeom>
          <a:noFill/>
          <a:ln w="9525">
            <a:noFill/>
            <a:miter lim="800000"/>
            <a:headEnd/>
            <a:tailEnd/>
          </a:ln>
        </p:spPr>
      </p:pic>
      <p:sp>
        <p:nvSpPr>
          <p:cNvPr id="5" name="TextBox 4"/>
          <p:cNvSpPr txBox="1"/>
          <p:nvPr/>
        </p:nvSpPr>
        <p:spPr>
          <a:xfrm>
            <a:off x="228600" y="76200"/>
            <a:ext cx="4495800" cy="1754326"/>
          </a:xfrm>
          <a:prstGeom prst="rect">
            <a:avLst/>
          </a:prstGeom>
          <a:noFill/>
        </p:spPr>
        <p:txBody>
          <a:bodyPr wrap="square" rtlCol="0">
            <a:spAutoFit/>
          </a:bodyPr>
          <a:lstStyle/>
          <a:p>
            <a:r>
              <a:rPr lang="en-US" sz="6000" dirty="0" smtClean="0">
                <a:latin typeface="Impact" pitchFamily="34" charset="0"/>
              </a:rPr>
              <a:t>Discernment:</a:t>
            </a:r>
          </a:p>
          <a:p>
            <a:pPr algn="ctr"/>
            <a:r>
              <a:rPr lang="en-US" sz="4400" dirty="0" smtClean="0">
                <a:latin typeface="Impact" pitchFamily="34" charset="0"/>
              </a:rPr>
              <a:t>Spirit vs. Flesh</a:t>
            </a:r>
            <a:endParaRPr lang="en-US" sz="4400" dirty="0">
              <a:latin typeface="Impact" pitchFamily="34" charset="0"/>
            </a:endParaRPr>
          </a:p>
        </p:txBody>
      </p:sp>
      <p:sp>
        <p:nvSpPr>
          <p:cNvPr id="6" name="TextBox 5"/>
          <p:cNvSpPr txBox="1"/>
          <p:nvPr/>
        </p:nvSpPr>
        <p:spPr>
          <a:xfrm>
            <a:off x="5410200" y="6019800"/>
            <a:ext cx="3505200" cy="646331"/>
          </a:xfrm>
          <a:prstGeom prst="rect">
            <a:avLst/>
          </a:prstGeom>
          <a:noFill/>
        </p:spPr>
        <p:txBody>
          <a:bodyPr wrap="square" rtlCol="0">
            <a:spAutoFit/>
          </a:bodyPr>
          <a:lstStyle/>
          <a:p>
            <a:pPr algn="ctr"/>
            <a:r>
              <a:rPr lang="en-US" sz="3600" dirty="0" smtClean="0">
                <a:solidFill>
                  <a:schemeClr val="bg1">
                    <a:lumMod val="75000"/>
                  </a:schemeClr>
                </a:solidFill>
                <a:latin typeface="Impact" pitchFamily="34" charset="0"/>
              </a:rPr>
              <a:t>John Chapter 9</a:t>
            </a:r>
            <a:endParaRPr lang="en-US" sz="3600" dirty="0">
              <a:solidFill>
                <a:schemeClr val="bg1">
                  <a:lumMod val="75000"/>
                </a:schemeClr>
              </a:solidFill>
              <a:latin typeface="Impact"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620000" cy="1524000"/>
          </a:xfrm>
          <a:ln w="38100">
            <a:solidFill>
              <a:srgbClr val="FF9900"/>
            </a:solidFill>
          </a:ln>
        </p:spPr>
        <p:txBody>
          <a:bodyPr>
            <a:noAutofit/>
          </a:bodyPr>
          <a:lstStyle/>
          <a:p>
            <a:r>
              <a:rPr lang="en-US" sz="5400" b="1" dirty="0" smtClean="0">
                <a:ln>
                  <a:solidFill>
                    <a:srgbClr val="FF9900"/>
                  </a:solidFill>
                </a:ln>
                <a:solidFill>
                  <a:srgbClr val="FF9900"/>
                </a:solidFill>
              </a:rPr>
              <a:t>Drawing Conclusions:  The Man Born Blind</a:t>
            </a:r>
            <a:endParaRPr lang="en-US" sz="5400" b="1" dirty="0">
              <a:ln>
                <a:solidFill>
                  <a:srgbClr val="FF9900"/>
                </a:solidFill>
              </a:ln>
              <a:solidFill>
                <a:srgbClr val="FF9900"/>
              </a:solidFill>
            </a:endParaRPr>
          </a:p>
        </p:txBody>
      </p:sp>
      <p:sp>
        <p:nvSpPr>
          <p:cNvPr id="3" name="Content Placeholder 2"/>
          <p:cNvSpPr>
            <a:spLocks noGrp="1"/>
          </p:cNvSpPr>
          <p:nvPr>
            <p:ph idx="1"/>
          </p:nvPr>
        </p:nvSpPr>
        <p:spPr>
          <a:xfrm>
            <a:off x="0" y="1676400"/>
            <a:ext cx="9144000" cy="5181600"/>
          </a:xfrm>
        </p:spPr>
        <p:txBody>
          <a:bodyPr>
            <a:normAutofit/>
          </a:bodyPr>
          <a:lstStyle/>
          <a:p>
            <a:r>
              <a:rPr lang="en-US" sz="2800" b="1" dirty="0" smtClean="0">
                <a:solidFill>
                  <a:schemeClr val="bg1"/>
                </a:solidFill>
              </a:rPr>
              <a:t>Four Groups Of People Seek To Draw A Conclusion:</a:t>
            </a:r>
          </a:p>
          <a:p>
            <a:pPr lvl="1"/>
            <a:r>
              <a:rPr lang="en-US" sz="2400" b="1" dirty="0">
                <a:solidFill>
                  <a:schemeClr val="bg1"/>
                </a:solidFill>
              </a:rPr>
              <a:t> </a:t>
            </a:r>
            <a:r>
              <a:rPr lang="en-US" sz="2400" b="1" dirty="0" smtClean="0">
                <a:solidFill>
                  <a:schemeClr val="bg1"/>
                </a:solidFill>
              </a:rPr>
              <a:t>The Disciples:  Motivated by misinformation &amp; misconceptions (John 9:1-5)</a:t>
            </a:r>
          </a:p>
          <a:p>
            <a:pPr lvl="2"/>
            <a:r>
              <a:rPr lang="en-US" sz="2000" b="1" dirty="0">
                <a:solidFill>
                  <a:schemeClr val="bg1"/>
                </a:solidFill>
              </a:rPr>
              <a:t> </a:t>
            </a:r>
            <a:r>
              <a:rPr lang="en-US" sz="2000" b="1" dirty="0" smtClean="0">
                <a:solidFill>
                  <a:schemeClr val="bg1"/>
                </a:solidFill>
              </a:rPr>
              <a:t>Shortsighted – They see a blind man and all they can think of is a 	theological dilemma.  Jesus is with them!  Where’s compassion?</a:t>
            </a:r>
          </a:p>
          <a:p>
            <a:pPr lvl="2"/>
            <a:r>
              <a:rPr lang="en-US" sz="2000" b="1" dirty="0">
                <a:solidFill>
                  <a:schemeClr val="bg1"/>
                </a:solidFill>
              </a:rPr>
              <a:t> </a:t>
            </a:r>
            <a:r>
              <a:rPr lang="en-US" sz="2000" b="1" dirty="0" smtClean="0">
                <a:solidFill>
                  <a:schemeClr val="bg1"/>
                </a:solidFill>
              </a:rPr>
              <a:t>Wrong assumption – Saw his physical condition as a result of sin.  Didn’t 	know this was so God’s work could be shown through him.</a:t>
            </a:r>
          </a:p>
          <a:p>
            <a:pPr lvl="2"/>
            <a:r>
              <a:rPr lang="en-US" sz="2000" b="1" dirty="0">
                <a:solidFill>
                  <a:schemeClr val="bg1"/>
                </a:solidFill>
              </a:rPr>
              <a:t> </a:t>
            </a:r>
            <a:r>
              <a:rPr lang="en-US" sz="2000" b="1" dirty="0" smtClean="0">
                <a:solidFill>
                  <a:schemeClr val="bg1"/>
                </a:solidFill>
              </a:rPr>
              <a:t>Limited their options – Must be his sin or his parents’ sin.  Why were they 	so sure that there was not a third option? </a:t>
            </a:r>
          </a:p>
          <a:p>
            <a:pPr lvl="2"/>
            <a:r>
              <a:rPr lang="en-US" sz="2000" b="1" dirty="0">
                <a:solidFill>
                  <a:schemeClr val="bg1"/>
                </a:solidFill>
              </a:rPr>
              <a:t> </a:t>
            </a:r>
            <a:r>
              <a:rPr lang="en-US" sz="2000" b="1" dirty="0" smtClean="0">
                <a:solidFill>
                  <a:schemeClr val="bg1"/>
                </a:solidFill>
              </a:rPr>
              <a:t>Because they jumped to this conclusion they were missing out on a 	chance to see Jesus heal this man and see God’s great power! </a:t>
            </a:r>
          </a:p>
          <a:p>
            <a:pPr lvl="2"/>
            <a:r>
              <a:rPr lang="en-US" sz="2000" b="1" dirty="0">
                <a:solidFill>
                  <a:schemeClr val="bg1"/>
                </a:solidFill>
              </a:rPr>
              <a:t> </a:t>
            </a:r>
            <a:r>
              <a:rPr lang="en-US" sz="2000" b="1" dirty="0" smtClean="0">
                <a:solidFill>
                  <a:schemeClr val="bg1"/>
                </a:solidFill>
              </a:rPr>
              <a:t>Their jumping to conclusions could have stood in the way of God working 	His will through this man, the very work Jesus came to accomplish!</a:t>
            </a:r>
            <a:endParaRPr lang="en-US" sz="2000" b="1" dirty="0">
              <a:solidFill>
                <a:schemeClr val="bg1"/>
              </a:solidFill>
            </a:endParaRPr>
          </a:p>
        </p:txBody>
      </p:sp>
      <p:pic>
        <p:nvPicPr>
          <p:cNvPr id="3074" name="Picture 2"/>
          <p:cNvPicPr>
            <a:picLocks noChangeAspect="1" noChangeArrowheads="1"/>
          </p:cNvPicPr>
          <p:nvPr/>
        </p:nvPicPr>
        <p:blipFill>
          <a:blip r:embed="rId2" cstate="print"/>
          <a:srcRect/>
          <a:stretch>
            <a:fillRect/>
          </a:stretch>
        </p:blipFill>
        <p:spPr bwMode="auto">
          <a:xfrm>
            <a:off x="76200" y="81755"/>
            <a:ext cx="1295400" cy="15184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620000" cy="1524000"/>
          </a:xfrm>
          <a:ln w="38100">
            <a:solidFill>
              <a:srgbClr val="FF9900"/>
            </a:solidFill>
          </a:ln>
        </p:spPr>
        <p:txBody>
          <a:bodyPr>
            <a:noAutofit/>
          </a:bodyPr>
          <a:lstStyle/>
          <a:p>
            <a:r>
              <a:rPr lang="en-US" sz="5400" b="1" dirty="0" smtClean="0">
                <a:ln>
                  <a:solidFill>
                    <a:srgbClr val="FF9900"/>
                  </a:solidFill>
                </a:ln>
                <a:solidFill>
                  <a:srgbClr val="FF9900"/>
                </a:solidFill>
              </a:rPr>
              <a:t>Drawing Conclusions:  The Man Born Blind</a:t>
            </a:r>
            <a:endParaRPr lang="en-US" sz="5400" b="1" dirty="0">
              <a:ln>
                <a:solidFill>
                  <a:srgbClr val="FF9900"/>
                </a:solidFill>
              </a:ln>
              <a:solidFill>
                <a:srgbClr val="FF9900"/>
              </a:solidFill>
            </a:endParaRPr>
          </a:p>
        </p:txBody>
      </p:sp>
      <p:sp>
        <p:nvSpPr>
          <p:cNvPr id="3" name="Content Placeholder 2"/>
          <p:cNvSpPr>
            <a:spLocks noGrp="1"/>
          </p:cNvSpPr>
          <p:nvPr>
            <p:ph idx="1"/>
          </p:nvPr>
        </p:nvSpPr>
        <p:spPr>
          <a:xfrm>
            <a:off x="0" y="1600200"/>
            <a:ext cx="9144000" cy="5181600"/>
          </a:xfrm>
        </p:spPr>
        <p:txBody>
          <a:bodyPr>
            <a:normAutofit/>
          </a:bodyPr>
          <a:lstStyle/>
          <a:p>
            <a:r>
              <a:rPr lang="en-US" sz="2800" b="1" dirty="0" smtClean="0">
                <a:solidFill>
                  <a:schemeClr val="bg1"/>
                </a:solidFill>
              </a:rPr>
              <a:t>Four Groups Of People Seek To Draw A Conclusion:</a:t>
            </a:r>
          </a:p>
          <a:p>
            <a:pPr lvl="1"/>
            <a:r>
              <a:rPr lang="en-US" sz="2400" b="1" dirty="0" smtClean="0">
                <a:solidFill>
                  <a:schemeClr val="bg1"/>
                </a:solidFill>
              </a:rPr>
              <a:t>The Pharisees:  Motivated By Preconceptions &amp; Prejudices                  (John 9:13-17, 24-29, 34, 39-41)</a:t>
            </a:r>
          </a:p>
          <a:p>
            <a:pPr lvl="2"/>
            <a:r>
              <a:rPr lang="en-US" sz="2000" b="1" dirty="0" smtClean="0">
                <a:solidFill>
                  <a:schemeClr val="bg1"/>
                </a:solidFill>
              </a:rPr>
              <a:t>The point of contention – Jesus performed a miracle on the Sabbath… He 	forced them to wrestle with their ideas of the Sabbath and their 	view of Him.  Be dishonest with self or face what it all meant.</a:t>
            </a:r>
          </a:p>
          <a:p>
            <a:pPr lvl="2"/>
            <a:r>
              <a:rPr lang="en-US" sz="2000" b="1" dirty="0">
                <a:solidFill>
                  <a:schemeClr val="bg1"/>
                </a:solidFill>
              </a:rPr>
              <a:t> </a:t>
            </a:r>
            <a:r>
              <a:rPr lang="en-US" sz="2000" b="1" dirty="0" smtClean="0">
                <a:solidFill>
                  <a:schemeClr val="bg1"/>
                </a:solidFill>
              </a:rPr>
              <a:t>The Pharisees entered this situation with preconceived ideas… They were 	sure Jesus broke the Sabbath and were unwilling to evaluate their 	understanding of the law. Already decided the reality.</a:t>
            </a:r>
          </a:p>
          <a:p>
            <a:pPr lvl="2"/>
            <a:r>
              <a:rPr lang="en-US" sz="2000" b="1" dirty="0">
                <a:solidFill>
                  <a:schemeClr val="bg1"/>
                </a:solidFill>
              </a:rPr>
              <a:t> </a:t>
            </a:r>
            <a:r>
              <a:rPr lang="en-US" sz="2000" b="1" dirty="0" smtClean="0">
                <a:solidFill>
                  <a:schemeClr val="bg1"/>
                </a:solidFill>
              </a:rPr>
              <a:t>Showed dishonesty – Weren’t really searching for truth.  </a:t>
            </a:r>
          </a:p>
          <a:p>
            <a:pPr lvl="3"/>
            <a:r>
              <a:rPr lang="en-US" sz="1600" b="1" dirty="0">
                <a:solidFill>
                  <a:schemeClr val="bg1"/>
                </a:solidFill>
              </a:rPr>
              <a:t> </a:t>
            </a:r>
            <a:r>
              <a:rPr lang="en-US" sz="1600" b="1" dirty="0" smtClean="0">
                <a:solidFill>
                  <a:schemeClr val="bg1"/>
                </a:solidFill>
              </a:rPr>
              <a:t>Wouldn’t evaluate evidence… Rejected Jesus since He conflicted their reality </a:t>
            </a:r>
          </a:p>
          <a:p>
            <a:pPr lvl="3"/>
            <a:r>
              <a:rPr lang="en-US" sz="1600" b="1" dirty="0">
                <a:solidFill>
                  <a:schemeClr val="bg1"/>
                </a:solidFill>
              </a:rPr>
              <a:t> </a:t>
            </a:r>
            <a:r>
              <a:rPr lang="en-US" sz="1600" b="1" dirty="0" smtClean="0">
                <a:solidFill>
                  <a:schemeClr val="bg1"/>
                </a:solidFill>
              </a:rPr>
              <a:t>Seemed to be searching for answers, but only wanted a certain kind of answer</a:t>
            </a:r>
          </a:p>
          <a:p>
            <a:pPr lvl="3"/>
            <a:r>
              <a:rPr lang="en-US" sz="1600" b="1" dirty="0">
                <a:solidFill>
                  <a:schemeClr val="bg1"/>
                </a:solidFill>
              </a:rPr>
              <a:t> </a:t>
            </a:r>
            <a:r>
              <a:rPr lang="en-US" sz="1600" b="1" dirty="0" smtClean="0">
                <a:solidFill>
                  <a:schemeClr val="bg1"/>
                </a:solidFill>
              </a:rPr>
              <a:t>They were the blind ones… Not because they couldn’t see, but they wouldn’t see</a:t>
            </a:r>
          </a:p>
          <a:p>
            <a:pPr lvl="3"/>
            <a:r>
              <a:rPr lang="en-US" sz="1600" b="1" dirty="0">
                <a:solidFill>
                  <a:schemeClr val="bg1"/>
                </a:solidFill>
              </a:rPr>
              <a:t> </a:t>
            </a:r>
            <a:r>
              <a:rPr lang="en-US" sz="1600" b="1" dirty="0" smtClean="0">
                <a:solidFill>
                  <a:schemeClr val="bg1"/>
                </a:solidFill>
              </a:rPr>
              <a:t>They say they don’t know where Jesus is from – Self contradictory (John 7:27-28)</a:t>
            </a:r>
          </a:p>
          <a:p>
            <a:pPr lvl="2"/>
            <a:r>
              <a:rPr lang="en-US" b="1" dirty="0">
                <a:solidFill>
                  <a:schemeClr val="bg1"/>
                </a:solidFill>
              </a:rPr>
              <a:t> </a:t>
            </a:r>
            <a:r>
              <a:rPr lang="en-US" b="1" dirty="0" smtClean="0">
                <a:solidFill>
                  <a:schemeClr val="bg1"/>
                </a:solidFill>
              </a:rPr>
              <a:t>Conclusion?  None!  But to reject Jesus.  Had to ignore it all! </a:t>
            </a:r>
            <a:endParaRPr lang="en-US" b="1" dirty="0">
              <a:solidFill>
                <a:schemeClr val="bg1"/>
              </a:solidFill>
            </a:endParaRPr>
          </a:p>
        </p:txBody>
      </p:sp>
      <p:pic>
        <p:nvPicPr>
          <p:cNvPr id="3074" name="Picture 2"/>
          <p:cNvPicPr>
            <a:picLocks noChangeAspect="1" noChangeArrowheads="1"/>
          </p:cNvPicPr>
          <p:nvPr/>
        </p:nvPicPr>
        <p:blipFill>
          <a:blip r:embed="rId2" cstate="print"/>
          <a:srcRect/>
          <a:stretch>
            <a:fillRect/>
          </a:stretch>
        </p:blipFill>
        <p:spPr bwMode="auto">
          <a:xfrm>
            <a:off x="76200" y="81755"/>
            <a:ext cx="1295400" cy="15184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620000" cy="1524000"/>
          </a:xfrm>
          <a:ln w="38100">
            <a:solidFill>
              <a:srgbClr val="FF9900"/>
            </a:solidFill>
          </a:ln>
        </p:spPr>
        <p:txBody>
          <a:bodyPr>
            <a:noAutofit/>
          </a:bodyPr>
          <a:lstStyle/>
          <a:p>
            <a:r>
              <a:rPr lang="en-US" sz="5400" b="1" dirty="0" smtClean="0">
                <a:ln>
                  <a:solidFill>
                    <a:srgbClr val="FF9900"/>
                  </a:solidFill>
                </a:ln>
                <a:solidFill>
                  <a:srgbClr val="FF9900"/>
                </a:solidFill>
              </a:rPr>
              <a:t>Drawing Conclusions:  The Man Born Blind</a:t>
            </a:r>
            <a:endParaRPr lang="en-US" sz="5400" b="1" dirty="0">
              <a:ln>
                <a:solidFill>
                  <a:srgbClr val="FF9900"/>
                </a:solidFill>
              </a:ln>
              <a:solidFill>
                <a:srgbClr val="FF9900"/>
              </a:solidFill>
            </a:endParaRPr>
          </a:p>
        </p:txBody>
      </p:sp>
      <p:sp>
        <p:nvSpPr>
          <p:cNvPr id="3" name="Content Placeholder 2"/>
          <p:cNvSpPr>
            <a:spLocks noGrp="1"/>
          </p:cNvSpPr>
          <p:nvPr>
            <p:ph idx="1"/>
          </p:nvPr>
        </p:nvSpPr>
        <p:spPr>
          <a:xfrm>
            <a:off x="0" y="1600200"/>
            <a:ext cx="9144000" cy="5181600"/>
          </a:xfrm>
        </p:spPr>
        <p:txBody>
          <a:bodyPr>
            <a:normAutofit/>
          </a:bodyPr>
          <a:lstStyle/>
          <a:p>
            <a:r>
              <a:rPr lang="en-US" sz="2800" b="1" dirty="0" smtClean="0">
                <a:solidFill>
                  <a:schemeClr val="bg1"/>
                </a:solidFill>
              </a:rPr>
              <a:t>Four Groups Of People Seek To Draw A Conclusion:</a:t>
            </a:r>
          </a:p>
          <a:p>
            <a:pPr lvl="1"/>
            <a:r>
              <a:rPr lang="en-US" sz="2400" b="1" dirty="0" smtClean="0">
                <a:solidFill>
                  <a:schemeClr val="bg1"/>
                </a:solidFill>
              </a:rPr>
              <a:t>The Parents:  Motivated By Fear (John 9:18-22)</a:t>
            </a:r>
          </a:p>
          <a:p>
            <a:pPr lvl="2"/>
            <a:r>
              <a:rPr lang="en-US" sz="2000" b="1" dirty="0" smtClean="0">
                <a:solidFill>
                  <a:schemeClr val="bg1"/>
                </a:solidFill>
              </a:rPr>
              <a:t>Pharisees were a powerful group – Could really make their life hard!  </a:t>
            </a:r>
          </a:p>
          <a:p>
            <a:pPr lvl="2"/>
            <a:r>
              <a:rPr lang="en-US" sz="2000" b="1" dirty="0">
                <a:solidFill>
                  <a:schemeClr val="bg1"/>
                </a:solidFill>
              </a:rPr>
              <a:t> </a:t>
            </a:r>
            <a:r>
              <a:rPr lang="en-US" sz="2000" b="1" dirty="0" smtClean="0">
                <a:solidFill>
                  <a:schemeClr val="bg1"/>
                </a:solidFill>
              </a:rPr>
              <a:t>Fear clouds their judgment… they are willing to sacrifice their son’s 	welfare to protect themselves.  Just don’t want the trouble of it all. </a:t>
            </a:r>
          </a:p>
          <a:p>
            <a:pPr lvl="2"/>
            <a:r>
              <a:rPr lang="en-US" sz="2000" b="1" dirty="0">
                <a:solidFill>
                  <a:schemeClr val="bg1"/>
                </a:solidFill>
              </a:rPr>
              <a:t> </a:t>
            </a:r>
            <a:r>
              <a:rPr lang="en-US" sz="2000" b="1" dirty="0" smtClean="0">
                <a:solidFill>
                  <a:schemeClr val="bg1"/>
                </a:solidFill>
              </a:rPr>
              <a:t>Don’t want to own up to the responsibility and consequences that would 	follow.  They are blowing an incredible opportunity.</a:t>
            </a:r>
          </a:p>
          <a:p>
            <a:pPr lvl="1"/>
            <a:r>
              <a:rPr lang="en-US" sz="2400" b="1" dirty="0">
                <a:solidFill>
                  <a:schemeClr val="bg1"/>
                </a:solidFill>
              </a:rPr>
              <a:t> </a:t>
            </a:r>
            <a:r>
              <a:rPr lang="en-US" sz="2400" b="1" dirty="0" smtClean="0">
                <a:solidFill>
                  <a:schemeClr val="bg1"/>
                </a:solidFill>
              </a:rPr>
              <a:t>Blind man:  Honesty &amp; Openness (9:11, 12, 17, 24-33, 35-38)</a:t>
            </a:r>
          </a:p>
          <a:p>
            <a:pPr lvl="2"/>
            <a:r>
              <a:rPr lang="en-US" sz="2000" b="1" dirty="0">
                <a:solidFill>
                  <a:schemeClr val="bg1"/>
                </a:solidFill>
              </a:rPr>
              <a:t> </a:t>
            </a:r>
            <a:r>
              <a:rPr lang="en-US" sz="2000" b="1" dirty="0" smtClean="0">
                <a:solidFill>
                  <a:schemeClr val="bg1"/>
                </a:solidFill>
              </a:rPr>
              <a:t>Consistently shown an open, honest, and simplistic heart… He wont try to 	own up to what he can be sure and certain about. </a:t>
            </a:r>
          </a:p>
          <a:p>
            <a:pPr lvl="2"/>
            <a:r>
              <a:rPr lang="en-US" sz="2000" b="1" dirty="0">
                <a:solidFill>
                  <a:schemeClr val="bg1"/>
                </a:solidFill>
              </a:rPr>
              <a:t> </a:t>
            </a:r>
            <a:r>
              <a:rPr lang="en-US" sz="2000" b="1" dirty="0" smtClean="0">
                <a:solidFill>
                  <a:schemeClr val="bg1"/>
                </a:solidFill>
              </a:rPr>
              <a:t>He freely confesses what he doesn’t know.  Humble.  Was blind, now see!</a:t>
            </a:r>
          </a:p>
          <a:p>
            <a:pPr lvl="2"/>
            <a:r>
              <a:rPr lang="en-US" sz="2000" b="1" dirty="0">
                <a:solidFill>
                  <a:schemeClr val="bg1"/>
                </a:solidFill>
              </a:rPr>
              <a:t> </a:t>
            </a:r>
            <a:r>
              <a:rPr lang="en-US" sz="2000" b="1" dirty="0" smtClean="0">
                <a:solidFill>
                  <a:schemeClr val="bg1"/>
                </a:solidFill>
              </a:rPr>
              <a:t>He courageously faces off with the hypocrisy of the Pharisees </a:t>
            </a:r>
          </a:p>
          <a:p>
            <a:pPr lvl="2"/>
            <a:r>
              <a:rPr lang="en-US" sz="2000" b="1" dirty="0">
                <a:solidFill>
                  <a:schemeClr val="bg1"/>
                </a:solidFill>
              </a:rPr>
              <a:t> </a:t>
            </a:r>
            <a:r>
              <a:rPr lang="en-US" sz="2000" b="1" dirty="0" smtClean="0">
                <a:solidFill>
                  <a:schemeClr val="bg1"/>
                </a:solidFill>
              </a:rPr>
              <a:t>Puts together pieces and accepts evidence… Jesus must be from God! </a:t>
            </a:r>
          </a:p>
          <a:p>
            <a:pPr lvl="2"/>
            <a:r>
              <a:rPr lang="en-US" sz="2000" b="1" dirty="0">
                <a:solidFill>
                  <a:schemeClr val="bg1"/>
                </a:solidFill>
              </a:rPr>
              <a:t> </a:t>
            </a:r>
            <a:r>
              <a:rPr lang="en-US" sz="2000" b="1" dirty="0" smtClean="0">
                <a:solidFill>
                  <a:schemeClr val="bg1"/>
                </a:solidFill>
              </a:rPr>
              <a:t>When Jesus reveals Himself, he not only accepts but also worships</a:t>
            </a:r>
            <a:endParaRPr lang="en-US" sz="2000" b="1" dirty="0">
              <a:solidFill>
                <a:schemeClr val="bg1"/>
              </a:solidFill>
            </a:endParaRPr>
          </a:p>
        </p:txBody>
      </p:sp>
      <p:pic>
        <p:nvPicPr>
          <p:cNvPr id="3074" name="Picture 2"/>
          <p:cNvPicPr>
            <a:picLocks noChangeAspect="1" noChangeArrowheads="1"/>
          </p:cNvPicPr>
          <p:nvPr/>
        </p:nvPicPr>
        <p:blipFill>
          <a:blip r:embed="rId2" cstate="print"/>
          <a:srcRect/>
          <a:stretch>
            <a:fillRect/>
          </a:stretch>
        </p:blipFill>
        <p:spPr bwMode="auto">
          <a:xfrm>
            <a:off x="76200" y="81755"/>
            <a:ext cx="1295400" cy="15184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620000" cy="1524000"/>
          </a:xfrm>
          <a:ln w="38100">
            <a:solidFill>
              <a:srgbClr val="FF9900"/>
            </a:solidFill>
          </a:ln>
        </p:spPr>
        <p:txBody>
          <a:bodyPr>
            <a:noAutofit/>
          </a:bodyPr>
          <a:lstStyle/>
          <a:p>
            <a:r>
              <a:rPr lang="en-US" sz="5400" b="1" dirty="0" smtClean="0">
                <a:ln>
                  <a:solidFill>
                    <a:srgbClr val="FF9900"/>
                  </a:solidFill>
                </a:ln>
                <a:solidFill>
                  <a:srgbClr val="FF9900"/>
                </a:solidFill>
              </a:rPr>
              <a:t>Drawing Conclusions:  The Man Born Blind</a:t>
            </a:r>
            <a:endParaRPr lang="en-US" sz="5400" b="1" dirty="0">
              <a:ln>
                <a:solidFill>
                  <a:srgbClr val="FF9900"/>
                </a:solidFill>
              </a:ln>
              <a:solidFill>
                <a:srgbClr val="FF9900"/>
              </a:solidFill>
            </a:endParaRPr>
          </a:p>
        </p:txBody>
      </p:sp>
      <p:sp>
        <p:nvSpPr>
          <p:cNvPr id="3" name="Content Placeholder 2"/>
          <p:cNvSpPr>
            <a:spLocks noGrp="1"/>
          </p:cNvSpPr>
          <p:nvPr>
            <p:ph idx="1"/>
          </p:nvPr>
        </p:nvSpPr>
        <p:spPr>
          <a:xfrm>
            <a:off x="0" y="1600200"/>
            <a:ext cx="9144000" cy="5181600"/>
          </a:xfrm>
        </p:spPr>
        <p:txBody>
          <a:bodyPr>
            <a:normAutofit/>
          </a:bodyPr>
          <a:lstStyle/>
          <a:p>
            <a:r>
              <a:rPr lang="en-US" sz="2800" b="1" dirty="0" smtClean="0">
                <a:solidFill>
                  <a:schemeClr val="bg1"/>
                </a:solidFill>
              </a:rPr>
              <a:t>Lessons About Drawing Conclusions….</a:t>
            </a:r>
          </a:p>
          <a:p>
            <a:pPr lvl="1"/>
            <a:r>
              <a:rPr lang="en-US" sz="2400" b="1" dirty="0" smtClean="0">
                <a:solidFill>
                  <a:schemeClr val="bg1"/>
                </a:solidFill>
              </a:rPr>
              <a:t>Are our conclusions about others fleshly or spiritual?  Make sure 	we use heavenly wisdom, not demonic (James 2:1-4; </a:t>
            </a:r>
            <a:r>
              <a:rPr lang="en-US" sz="2400" b="1" dirty="0" err="1" smtClean="0">
                <a:solidFill>
                  <a:schemeClr val="bg1"/>
                </a:solidFill>
              </a:rPr>
              <a:t>Jn</a:t>
            </a:r>
            <a:r>
              <a:rPr lang="en-US" sz="2400" b="1" dirty="0" smtClean="0">
                <a:solidFill>
                  <a:schemeClr val="bg1"/>
                </a:solidFill>
              </a:rPr>
              <a:t> 7:24)</a:t>
            </a:r>
          </a:p>
          <a:p>
            <a:pPr lvl="1"/>
            <a:r>
              <a:rPr lang="en-US" sz="2400" b="1" dirty="0">
                <a:solidFill>
                  <a:schemeClr val="bg1"/>
                </a:solidFill>
              </a:rPr>
              <a:t> </a:t>
            </a:r>
            <a:r>
              <a:rPr lang="en-US" sz="2400" b="1" dirty="0" smtClean="0">
                <a:solidFill>
                  <a:schemeClr val="bg1"/>
                </a:solidFill>
              </a:rPr>
              <a:t>It is a foolish thing to answer a matter before you hear it… Do 	we have all the evidence?   Are we quick to get upset before we 	are sure what happened?  Hear one side of story? (Prov. 18:13)</a:t>
            </a:r>
          </a:p>
          <a:p>
            <a:pPr lvl="1"/>
            <a:r>
              <a:rPr lang="en-US" sz="2400" b="1" dirty="0">
                <a:solidFill>
                  <a:schemeClr val="bg1"/>
                </a:solidFill>
              </a:rPr>
              <a:t> </a:t>
            </a:r>
            <a:r>
              <a:rPr lang="en-US" sz="2400" b="1" dirty="0" smtClean="0">
                <a:solidFill>
                  <a:schemeClr val="bg1"/>
                </a:solidFill>
              </a:rPr>
              <a:t>Strive to be swift to hear, slow to speak, slow to wrath… Listen 	and keep emotions in check (James 1:19-20)</a:t>
            </a:r>
          </a:p>
          <a:p>
            <a:pPr lvl="1"/>
            <a:r>
              <a:rPr lang="en-US" sz="2400" b="1" dirty="0">
                <a:solidFill>
                  <a:schemeClr val="bg1"/>
                </a:solidFill>
              </a:rPr>
              <a:t> </a:t>
            </a:r>
            <a:r>
              <a:rPr lang="en-US" sz="2400" b="1" dirty="0" smtClean="0">
                <a:solidFill>
                  <a:schemeClr val="bg1"/>
                </a:solidFill>
              </a:rPr>
              <a:t>Be intellectually honest with ourselves.  Be willing to pay the 	cost and face the consequences.  Value truth above other 	things.  Saddest blindness isn’t inability to see, but 	unwillingness to see (Acts 2826-27)</a:t>
            </a:r>
          </a:p>
          <a:p>
            <a:pPr lvl="1"/>
            <a:r>
              <a:rPr lang="en-US" sz="2400" b="1" dirty="0">
                <a:solidFill>
                  <a:schemeClr val="bg1"/>
                </a:solidFill>
              </a:rPr>
              <a:t> </a:t>
            </a:r>
            <a:r>
              <a:rPr lang="en-US" sz="2400" b="1" dirty="0" smtClean="0">
                <a:solidFill>
                  <a:schemeClr val="bg1"/>
                </a:solidFill>
              </a:rPr>
              <a:t>Develop faith without prejudices &amp; preconceptions (</a:t>
            </a:r>
            <a:r>
              <a:rPr lang="en-US" sz="2400" b="1" dirty="0" err="1" smtClean="0">
                <a:solidFill>
                  <a:schemeClr val="bg1"/>
                </a:solidFill>
              </a:rPr>
              <a:t>Prv</a:t>
            </a:r>
            <a:r>
              <a:rPr lang="en-US" sz="2400" b="1" dirty="0" smtClean="0">
                <a:solidFill>
                  <a:schemeClr val="bg1"/>
                </a:solidFill>
              </a:rPr>
              <a:t>. 23:23)</a:t>
            </a:r>
            <a:endParaRPr lang="en-US" sz="2000" b="1" dirty="0">
              <a:solidFill>
                <a:schemeClr val="bg1"/>
              </a:solidFill>
            </a:endParaRPr>
          </a:p>
        </p:txBody>
      </p:sp>
      <p:pic>
        <p:nvPicPr>
          <p:cNvPr id="3074" name="Picture 2"/>
          <p:cNvPicPr>
            <a:picLocks noChangeAspect="1" noChangeArrowheads="1"/>
          </p:cNvPicPr>
          <p:nvPr/>
        </p:nvPicPr>
        <p:blipFill>
          <a:blip r:embed="rId2" cstate="print"/>
          <a:srcRect/>
          <a:stretch>
            <a:fillRect/>
          </a:stretch>
        </p:blipFill>
        <p:spPr bwMode="auto">
          <a:xfrm>
            <a:off x="76200" y="81755"/>
            <a:ext cx="1295400" cy="15184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000" b="1" dirty="0" smtClean="0">
                <a:solidFill>
                  <a:schemeClr val="bg1"/>
                </a:solidFill>
              </a:rPr>
              <a:t>It’s Decision Time!</a:t>
            </a:r>
            <a:endParaRPr lang="en-US" sz="8000" b="1" dirty="0">
              <a:solidFill>
                <a:schemeClr val="bg1"/>
              </a:solidFill>
            </a:endParaRPr>
          </a:p>
        </p:txBody>
      </p:sp>
      <p:pic>
        <p:nvPicPr>
          <p:cNvPr id="4098" name="Picture 2"/>
          <p:cNvPicPr>
            <a:picLocks noChangeAspect="1" noChangeArrowheads="1"/>
          </p:cNvPicPr>
          <p:nvPr/>
        </p:nvPicPr>
        <p:blipFill>
          <a:blip r:embed="rId2" cstate="print"/>
          <a:srcRect/>
          <a:stretch>
            <a:fillRect/>
          </a:stretch>
        </p:blipFill>
        <p:spPr bwMode="auto">
          <a:xfrm>
            <a:off x="-1" y="1600200"/>
            <a:ext cx="4584735" cy="5257801"/>
          </a:xfrm>
          <a:prstGeom prst="rect">
            <a:avLst/>
          </a:prstGeom>
          <a:noFill/>
          <a:ln w="9525">
            <a:noFill/>
            <a:miter lim="800000"/>
            <a:headEnd/>
            <a:tailEnd/>
          </a:ln>
        </p:spPr>
      </p:pic>
      <p:sp>
        <p:nvSpPr>
          <p:cNvPr id="5" name="TextBox 4"/>
          <p:cNvSpPr txBox="1"/>
          <p:nvPr/>
        </p:nvSpPr>
        <p:spPr>
          <a:xfrm>
            <a:off x="4800600" y="3230940"/>
            <a:ext cx="4267200" cy="1569660"/>
          </a:xfrm>
          <a:prstGeom prst="rect">
            <a:avLst/>
          </a:prstGeom>
          <a:noFill/>
        </p:spPr>
        <p:txBody>
          <a:bodyPr wrap="square" rtlCol="0">
            <a:spAutoFit/>
          </a:bodyPr>
          <a:lstStyle/>
          <a:p>
            <a:pPr algn="ctr"/>
            <a:r>
              <a:rPr lang="en-US" sz="4800" b="1" i="1" dirty="0" smtClean="0">
                <a:solidFill>
                  <a:schemeClr val="bg1"/>
                </a:solidFill>
              </a:rPr>
              <a:t>Will you decide to follow Jesus?  </a:t>
            </a:r>
            <a:endParaRPr lang="en-US" sz="4800" b="1" i="1"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266</Words>
  <Application>Microsoft Office PowerPoint</Application>
  <PresentationFormat>On-screen Show (4:3)</PresentationFormat>
  <Paragraphs>50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“The only exercise some people get is jumping to conclusions, running down their friends, side-stepping responsibility, and pushing their luck!”</vt:lpstr>
      <vt:lpstr>Slide 3</vt:lpstr>
      <vt:lpstr>Drawing Conclusions:  The Man Born Blind</vt:lpstr>
      <vt:lpstr>Drawing Conclusions:  The Man Born Blind</vt:lpstr>
      <vt:lpstr>Drawing Conclusions:  The Man Born Blind</vt:lpstr>
      <vt:lpstr>Drawing Conclusions:  The Man Born Blind</vt:lpstr>
      <vt:lpstr>It’s Decision Time!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Aaron Beard</dc:creator>
  <cp:lastModifiedBy>Aaron Beard</cp:lastModifiedBy>
  <cp:revision>20</cp:revision>
  <dcterms:created xsi:type="dcterms:W3CDTF">2012-04-01T02:50:09Z</dcterms:created>
  <dcterms:modified xsi:type="dcterms:W3CDTF">2012-04-01T22:28:36Z</dcterms:modified>
</cp:coreProperties>
</file>