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1" r:id="rId6"/>
    <p:sldId id="263" r:id="rId7"/>
    <p:sldId id="264" r:id="rId8"/>
    <p:sldId id="265" r:id="rId9"/>
    <p:sldId id="266" r:id="rId10"/>
    <p:sldId id="267" r:id="rId11"/>
    <p:sldId id="268" r:id="rId12"/>
    <p:sldId id="269" r:id="rId13"/>
    <p:sldId id="262" r:id="rId14"/>
    <p:sldId id="271" r:id="rId15"/>
    <p:sldId id="272" r:id="rId16"/>
    <p:sldId id="273" r:id="rId17"/>
    <p:sldId id="270" r:id="rId18"/>
    <p:sldId id="275"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6066"/>
    <a:srgbClr val="A8767D"/>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13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13CA-0362-4538-9944-BDF7F1033B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1A9DA1-32C6-4530-AF3E-59AE0CA767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F4A685-0B9E-4269-8301-EDDEE2C81203}"/>
              </a:ext>
            </a:extLst>
          </p:cNvPr>
          <p:cNvSpPr>
            <a:spLocks noGrp="1"/>
          </p:cNvSpPr>
          <p:nvPr>
            <p:ph type="dt" sz="half" idx="10"/>
          </p:nvPr>
        </p:nvSpPr>
        <p:spPr/>
        <p:txBody>
          <a:bodyPr/>
          <a:lstStyle/>
          <a:p>
            <a:fld id="{B30DE264-8DD8-4FFF-8BA6-9D35B0B8B4BF}" type="datetimeFigureOut">
              <a:rPr lang="en-US" smtClean="0"/>
              <a:t>1/11/2020</a:t>
            </a:fld>
            <a:endParaRPr lang="en-US"/>
          </a:p>
        </p:txBody>
      </p:sp>
      <p:sp>
        <p:nvSpPr>
          <p:cNvPr id="5" name="Footer Placeholder 4">
            <a:extLst>
              <a:ext uri="{FF2B5EF4-FFF2-40B4-BE49-F238E27FC236}">
                <a16:creationId xmlns:a16="http://schemas.microsoft.com/office/drawing/2014/main" id="{AA58AF44-417A-47DB-A371-A9CC07B2D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BF8A8-D360-4057-854D-545CFE558BAD}"/>
              </a:ext>
            </a:extLst>
          </p:cNvPr>
          <p:cNvSpPr>
            <a:spLocks noGrp="1"/>
          </p:cNvSpPr>
          <p:nvPr>
            <p:ph type="sldNum" sz="quarter" idx="12"/>
          </p:nvPr>
        </p:nvSpPr>
        <p:spPr/>
        <p:txBody>
          <a:bodyPr/>
          <a:lstStyle/>
          <a:p>
            <a:fld id="{B5A418E9-3FF6-4177-A79F-6B76F4BC7B5B}" type="slidenum">
              <a:rPr lang="en-US" smtClean="0"/>
              <a:t>‹#›</a:t>
            </a:fld>
            <a:endParaRPr lang="en-US"/>
          </a:p>
        </p:txBody>
      </p:sp>
    </p:spTree>
    <p:extLst>
      <p:ext uri="{BB962C8B-B14F-4D97-AF65-F5344CB8AC3E}">
        <p14:creationId xmlns:p14="http://schemas.microsoft.com/office/powerpoint/2010/main" val="214408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913C-6F0F-45ED-8A0E-D9851785B7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B8B070-97AB-436D-90AB-50C5DBEDDB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A79B1-B3E2-457F-BB80-3BABBEEC27F9}"/>
              </a:ext>
            </a:extLst>
          </p:cNvPr>
          <p:cNvSpPr>
            <a:spLocks noGrp="1"/>
          </p:cNvSpPr>
          <p:nvPr>
            <p:ph type="dt" sz="half" idx="10"/>
          </p:nvPr>
        </p:nvSpPr>
        <p:spPr/>
        <p:txBody>
          <a:bodyPr/>
          <a:lstStyle/>
          <a:p>
            <a:fld id="{B30DE264-8DD8-4FFF-8BA6-9D35B0B8B4BF}" type="datetimeFigureOut">
              <a:rPr lang="en-US" smtClean="0"/>
              <a:t>1/11/2020</a:t>
            </a:fld>
            <a:endParaRPr lang="en-US"/>
          </a:p>
        </p:txBody>
      </p:sp>
      <p:sp>
        <p:nvSpPr>
          <p:cNvPr id="5" name="Footer Placeholder 4">
            <a:extLst>
              <a:ext uri="{FF2B5EF4-FFF2-40B4-BE49-F238E27FC236}">
                <a16:creationId xmlns:a16="http://schemas.microsoft.com/office/drawing/2014/main" id="{A6B2A487-F9A5-43A7-9422-639C03E07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BD599-0477-43BB-94F5-6C3B030BB197}"/>
              </a:ext>
            </a:extLst>
          </p:cNvPr>
          <p:cNvSpPr>
            <a:spLocks noGrp="1"/>
          </p:cNvSpPr>
          <p:nvPr>
            <p:ph type="sldNum" sz="quarter" idx="12"/>
          </p:nvPr>
        </p:nvSpPr>
        <p:spPr/>
        <p:txBody>
          <a:bodyPr/>
          <a:lstStyle/>
          <a:p>
            <a:fld id="{B5A418E9-3FF6-4177-A79F-6B76F4BC7B5B}" type="slidenum">
              <a:rPr lang="en-US" smtClean="0"/>
              <a:t>‹#›</a:t>
            </a:fld>
            <a:endParaRPr lang="en-US"/>
          </a:p>
        </p:txBody>
      </p:sp>
    </p:spTree>
    <p:extLst>
      <p:ext uri="{BB962C8B-B14F-4D97-AF65-F5344CB8AC3E}">
        <p14:creationId xmlns:p14="http://schemas.microsoft.com/office/powerpoint/2010/main" val="346826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D15ED8-AAFF-4D66-B489-9D05897F46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F37B8-7A80-4720-BFFD-59BD29BCD5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C680E-A728-4EFB-9439-395E8D12C6C0}"/>
              </a:ext>
            </a:extLst>
          </p:cNvPr>
          <p:cNvSpPr>
            <a:spLocks noGrp="1"/>
          </p:cNvSpPr>
          <p:nvPr>
            <p:ph type="dt" sz="half" idx="10"/>
          </p:nvPr>
        </p:nvSpPr>
        <p:spPr/>
        <p:txBody>
          <a:bodyPr/>
          <a:lstStyle/>
          <a:p>
            <a:fld id="{B30DE264-8DD8-4FFF-8BA6-9D35B0B8B4BF}" type="datetimeFigureOut">
              <a:rPr lang="en-US" smtClean="0"/>
              <a:t>1/11/2020</a:t>
            </a:fld>
            <a:endParaRPr lang="en-US"/>
          </a:p>
        </p:txBody>
      </p:sp>
      <p:sp>
        <p:nvSpPr>
          <p:cNvPr id="5" name="Footer Placeholder 4">
            <a:extLst>
              <a:ext uri="{FF2B5EF4-FFF2-40B4-BE49-F238E27FC236}">
                <a16:creationId xmlns:a16="http://schemas.microsoft.com/office/drawing/2014/main" id="{95328A76-E011-44F0-A81E-6F7223579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CB3BF-BB3E-4DCC-AE77-6A432EF3DF23}"/>
              </a:ext>
            </a:extLst>
          </p:cNvPr>
          <p:cNvSpPr>
            <a:spLocks noGrp="1"/>
          </p:cNvSpPr>
          <p:nvPr>
            <p:ph type="sldNum" sz="quarter" idx="12"/>
          </p:nvPr>
        </p:nvSpPr>
        <p:spPr/>
        <p:txBody>
          <a:bodyPr/>
          <a:lstStyle/>
          <a:p>
            <a:fld id="{B5A418E9-3FF6-4177-A79F-6B76F4BC7B5B}" type="slidenum">
              <a:rPr lang="en-US" smtClean="0"/>
              <a:t>‹#›</a:t>
            </a:fld>
            <a:endParaRPr lang="en-US"/>
          </a:p>
        </p:txBody>
      </p:sp>
    </p:spTree>
    <p:extLst>
      <p:ext uri="{BB962C8B-B14F-4D97-AF65-F5344CB8AC3E}">
        <p14:creationId xmlns:p14="http://schemas.microsoft.com/office/powerpoint/2010/main" val="428179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F83A-9EFE-4E6A-891B-8CC960ECB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A71A28-1626-42A7-A0E7-9B27ED4D00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D901C-EA86-4B2C-9783-0FA33767E35B}"/>
              </a:ext>
            </a:extLst>
          </p:cNvPr>
          <p:cNvSpPr>
            <a:spLocks noGrp="1"/>
          </p:cNvSpPr>
          <p:nvPr>
            <p:ph type="dt" sz="half" idx="10"/>
          </p:nvPr>
        </p:nvSpPr>
        <p:spPr/>
        <p:txBody>
          <a:bodyPr/>
          <a:lstStyle/>
          <a:p>
            <a:fld id="{B30DE264-8DD8-4FFF-8BA6-9D35B0B8B4BF}" type="datetimeFigureOut">
              <a:rPr lang="en-US" smtClean="0"/>
              <a:t>1/11/2020</a:t>
            </a:fld>
            <a:endParaRPr lang="en-US"/>
          </a:p>
        </p:txBody>
      </p:sp>
      <p:sp>
        <p:nvSpPr>
          <p:cNvPr id="5" name="Footer Placeholder 4">
            <a:extLst>
              <a:ext uri="{FF2B5EF4-FFF2-40B4-BE49-F238E27FC236}">
                <a16:creationId xmlns:a16="http://schemas.microsoft.com/office/drawing/2014/main" id="{7DA6181D-36A7-4967-B88E-673F071A8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CCB88-7ED1-4926-A66A-1C0C4982B79F}"/>
              </a:ext>
            </a:extLst>
          </p:cNvPr>
          <p:cNvSpPr>
            <a:spLocks noGrp="1"/>
          </p:cNvSpPr>
          <p:nvPr>
            <p:ph type="sldNum" sz="quarter" idx="12"/>
          </p:nvPr>
        </p:nvSpPr>
        <p:spPr/>
        <p:txBody>
          <a:bodyPr/>
          <a:lstStyle/>
          <a:p>
            <a:fld id="{B5A418E9-3FF6-4177-A79F-6B76F4BC7B5B}" type="slidenum">
              <a:rPr lang="en-US" smtClean="0"/>
              <a:t>‹#›</a:t>
            </a:fld>
            <a:endParaRPr lang="en-US"/>
          </a:p>
        </p:txBody>
      </p:sp>
    </p:spTree>
    <p:extLst>
      <p:ext uri="{BB962C8B-B14F-4D97-AF65-F5344CB8AC3E}">
        <p14:creationId xmlns:p14="http://schemas.microsoft.com/office/powerpoint/2010/main" val="427899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D312-FA6F-4BE0-A4A2-43028BAD83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2318CC-3978-4ACA-B9FD-681B8051F2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A09D49-C8AF-4982-B283-D43630FCFB72}"/>
              </a:ext>
            </a:extLst>
          </p:cNvPr>
          <p:cNvSpPr>
            <a:spLocks noGrp="1"/>
          </p:cNvSpPr>
          <p:nvPr>
            <p:ph type="dt" sz="half" idx="10"/>
          </p:nvPr>
        </p:nvSpPr>
        <p:spPr/>
        <p:txBody>
          <a:bodyPr/>
          <a:lstStyle/>
          <a:p>
            <a:fld id="{B30DE264-8DD8-4FFF-8BA6-9D35B0B8B4BF}" type="datetimeFigureOut">
              <a:rPr lang="en-US" smtClean="0"/>
              <a:t>1/11/2020</a:t>
            </a:fld>
            <a:endParaRPr lang="en-US"/>
          </a:p>
        </p:txBody>
      </p:sp>
      <p:sp>
        <p:nvSpPr>
          <p:cNvPr id="5" name="Footer Placeholder 4">
            <a:extLst>
              <a:ext uri="{FF2B5EF4-FFF2-40B4-BE49-F238E27FC236}">
                <a16:creationId xmlns:a16="http://schemas.microsoft.com/office/drawing/2014/main" id="{D8DFBB2C-6E76-4EEE-9574-1BF786EF9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F0F71-51BD-459E-9A2A-A9B1D91ECA2D}"/>
              </a:ext>
            </a:extLst>
          </p:cNvPr>
          <p:cNvSpPr>
            <a:spLocks noGrp="1"/>
          </p:cNvSpPr>
          <p:nvPr>
            <p:ph type="sldNum" sz="quarter" idx="12"/>
          </p:nvPr>
        </p:nvSpPr>
        <p:spPr/>
        <p:txBody>
          <a:bodyPr/>
          <a:lstStyle/>
          <a:p>
            <a:fld id="{B5A418E9-3FF6-4177-A79F-6B76F4BC7B5B}" type="slidenum">
              <a:rPr lang="en-US" smtClean="0"/>
              <a:t>‹#›</a:t>
            </a:fld>
            <a:endParaRPr lang="en-US"/>
          </a:p>
        </p:txBody>
      </p:sp>
    </p:spTree>
    <p:extLst>
      <p:ext uri="{BB962C8B-B14F-4D97-AF65-F5344CB8AC3E}">
        <p14:creationId xmlns:p14="http://schemas.microsoft.com/office/powerpoint/2010/main" val="364174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1733-EE60-4D36-8B5F-258A95B081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227D8D-5E5A-4EAC-AD96-325BAC0016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4E6DD-F9FD-4176-88E4-2C94AA7B6D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B6FBB0-DDBA-4F44-9139-4271ECAA5232}"/>
              </a:ext>
            </a:extLst>
          </p:cNvPr>
          <p:cNvSpPr>
            <a:spLocks noGrp="1"/>
          </p:cNvSpPr>
          <p:nvPr>
            <p:ph type="dt" sz="half" idx="10"/>
          </p:nvPr>
        </p:nvSpPr>
        <p:spPr/>
        <p:txBody>
          <a:bodyPr/>
          <a:lstStyle/>
          <a:p>
            <a:fld id="{B30DE264-8DD8-4FFF-8BA6-9D35B0B8B4BF}" type="datetimeFigureOut">
              <a:rPr lang="en-US" smtClean="0"/>
              <a:t>1/11/2020</a:t>
            </a:fld>
            <a:endParaRPr lang="en-US"/>
          </a:p>
        </p:txBody>
      </p:sp>
      <p:sp>
        <p:nvSpPr>
          <p:cNvPr id="6" name="Footer Placeholder 5">
            <a:extLst>
              <a:ext uri="{FF2B5EF4-FFF2-40B4-BE49-F238E27FC236}">
                <a16:creationId xmlns:a16="http://schemas.microsoft.com/office/drawing/2014/main" id="{22FC7D13-DFAC-4FCE-8D4A-D3D4CC1D0C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A6B27-1BA2-4F0B-8EE8-CAD6CFA1CFDD}"/>
              </a:ext>
            </a:extLst>
          </p:cNvPr>
          <p:cNvSpPr>
            <a:spLocks noGrp="1"/>
          </p:cNvSpPr>
          <p:nvPr>
            <p:ph type="sldNum" sz="quarter" idx="12"/>
          </p:nvPr>
        </p:nvSpPr>
        <p:spPr/>
        <p:txBody>
          <a:bodyPr/>
          <a:lstStyle/>
          <a:p>
            <a:fld id="{B5A418E9-3FF6-4177-A79F-6B76F4BC7B5B}" type="slidenum">
              <a:rPr lang="en-US" smtClean="0"/>
              <a:t>‹#›</a:t>
            </a:fld>
            <a:endParaRPr lang="en-US"/>
          </a:p>
        </p:txBody>
      </p:sp>
    </p:spTree>
    <p:extLst>
      <p:ext uri="{BB962C8B-B14F-4D97-AF65-F5344CB8AC3E}">
        <p14:creationId xmlns:p14="http://schemas.microsoft.com/office/powerpoint/2010/main" val="291647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BDFE-DE71-4E0D-9AEE-5DA28075CC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988555-29FA-44A1-8DDE-F749A79E50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DC20A7-7829-47D0-B58A-A60BC3B32C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D4E825-C260-40FF-8793-2C2E55EDEF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5E47D6-C1D0-433B-9FC1-78C339881A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4E71FA-7184-435A-A1F0-1421E9F3C70B}"/>
              </a:ext>
            </a:extLst>
          </p:cNvPr>
          <p:cNvSpPr>
            <a:spLocks noGrp="1"/>
          </p:cNvSpPr>
          <p:nvPr>
            <p:ph type="dt" sz="half" idx="10"/>
          </p:nvPr>
        </p:nvSpPr>
        <p:spPr/>
        <p:txBody>
          <a:bodyPr/>
          <a:lstStyle/>
          <a:p>
            <a:fld id="{B30DE264-8DD8-4FFF-8BA6-9D35B0B8B4BF}" type="datetimeFigureOut">
              <a:rPr lang="en-US" smtClean="0"/>
              <a:t>1/11/2020</a:t>
            </a:fld>
            <a:endParaRPr lang="en-US"/>
          </a:p>
        </p:txBody>
      </p:sp>
      <p:sp>
        <p:nvSpPr>
          <p:cNvPr id="8" name="Footer Placeholder 7">
            <a:extLst>
              <a:ext uri="{FF2B5EF4-FFF2-40B4-BE49-F238E27FC236}">
                <a16:creationId xmlns:a16="http://schemas.microsoft.com/office/drawing/2014/main" id="{B262E743-92EC-4420-AE23-8AFF58DE72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6B4BA5-6A0E-4422-9126-480C19060FC6}"/>
              </a:ext>
            </a:extLst>
          </p:cNvPr>
          <p:cNvSpPr>
            <a:spLocks noGrp="1"/>
          </p:cNvSpPr>
          <p:nvPr>
            <p:ph type="sldNum" sz="quarter" idx="12"/>
          </p:nvPr>
        </p:nvSpPr>
        <p:spPr/>
        <p:txBody>
          <a:bodyPr/>
          <a:lstStyle/>
          <a:p>
            <a:fld id="{B5A418E9-3FF6-4177-A79F-6B76F4BC7B5B}" type="slidenum">
              <a:rPr lang="en-US" smtClean="0"/>
              <a:t>‹#›</a:t>
            </a:fld>
            <a:endParaRPr lang="en-US"/>
          </a:p>
        </p:txBody>
      </p:sp>
    </p:spTree>
    <p:extLst>
      <p:ext uri="{BB962C8B-B14F-4D97-AF65-F5344CB8AC3E}">
        <p14:creationId xmlns:p14="http://schemas.microsoft.com/office/powerpoint/2010/main" val="166115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7A82-2331-4C51-ABA1-E9B5FFACF3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A659DA-C165-401A-BF76-0FB3B9417514}"/>
              </a:ext>
            </a:extLst>
          </p:cNvPr>
          <p:cNvSpPr>
            <a:spLocks noGrp="1"/>
          </p:cNvSpPr>
          <p:nvPr>
            <p:ph type="dt" sz="half" idx="10"/>
          </p:nvPr>
        </p:nvSpPr>
        <p:spPr/>
        <p:txBody>
          <a:bodyPr/>
          <a:lstStyle/>
          <a:p>
            <a:fld id="{B30DE264-8DD8-4FFF-8BA6-9D35B0B8B4BF}" type="datetimeFigureOut">
              <a:rPr lang="en-US" smtClean="0"/>
              <a:t>1/11/2020</a:t>
            </a:fld>
            <a:endParaRPr lang="en-US"/>
          </a:p>
        </p:txBody>
      </p:sp>
      <p:sp>
        <p:nvSpPr>
          <p:cNvPr id="4" name="Footer Placeholder 3">
            <a:extLst>
              <a:ext uri="{FF2B5EF4-FFF2-40B4-BE49-F238E27FC236}">
                <a16:creationId xmlns:a16="http://schemas.microsoft.com/office/drawing/2014/main" id="{044769D4-F4C8-4B46-8CBD-120D10EBCE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45DA77-ACD0-4C9F-B489-FB4B648F6148}"/>
              </a:ext>
            </a:extLst>
          </p:cNvPr>
          <p:cNvSpPr>
            <a:spLocks noGrp="1"/>
          </p:cNvSpPr>
          <p:nvPr>
            <p:ph type="sldNum" sz="quarter" idx="12"/>
          </p:nvPr>
        </p:nvSpPr>
        <p:spPr/>
        <p:txBody>
          <a:bodyPr/>
          <a:lstStyle/>
          <a:p>
            <a:fld id="{B5A418E9-3FF6-4177-A79F-6B76F4BC7B5B}" type="slidenum">
              <a:rPr lang="en-US" smtClean="0"/>
              <a:t>‹#›</a:t>
            </a:fld>
            <a:endParaRPr lang="en-US"/>
          </a:p>
        </p:txBody>
      </p:sp>
    </p:spTree>
    <p:extLst>
      <p:ext uri="{BB962C8B-B14F-4D97-AF65-F5344CB8AC3E}">
        <p14:creationId xmlns:p14="http://schemas.microsoft.com/office/powerpoint/2010/main" val="93184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84DF2-647D-4EB6-94BC-3BBD2AAB3BF8}"/>
              </a:ext>
            </a:extLst>
          </p:cNvPr>
          <p:cNvSpPr>
            <a:spLocks noGrp="1"/>
          </p:cNvSpPr>
          <p:nvPr>
            <p:ph type="dt" sz="half" idx="10"/>
          </p:nvPr>
        </p:nvSpPr>
        <p:spPr/>
        <p:txBody>
          <a:bodyPr/>
          <a:lstStyle/>
          <a:p>
            <a:fld id="{B30DE264-8DD8-4FFF-8BA6-9D35B0B8B4BF}" type="datetimeFigureOut">
              <a:rPr lang="en-US" smtClean="0"/>
              <a:t>1/11/2020</a:t>
            </a:fld>
            <a:endParaRPr lang="en-US"/>
          </a:p>
        </p:txBody>
      </p:sp>
      <p:sp>
        <p:nvSpPr>
          <p:cNvPr id="3" name="Footer Placeholder 2">
            <a:extLst>
              <a:ext uri="{FF2B5EF4-FFF2-40B4-BE49-F238E27FC236}">
                <a16:creationId xmlns:a16="http://schemas.microsoft.com/office/drawing/2014/main" id="{946535E8-16AD-42B7-87BA-226DE155DE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907199-F8E4-462F-B283-ADE7CAA314F4}"/>
              </a:ext>
            </a:extLst>
          </p:cNvPr>
          <p:cNvSpPr>
            <a:spLocks noGrp="1"/>
          </p:cNvSpPr>
          <p:nvPr>
            <p:ph type="sldNum" sz="quarter" idx="12"/>
          </p:nvPr>
        </p:nvSpPr>
        <p:spPr/>
        <p:txBody>
          <a:bodyPr/>
          <a:lstStyle/>
          <a:p>
            <a:fld id="{B5A418E9-3FF6-4177-A79F-6B76F4BC7B5B}" type="slidenum">
              <a:rPr lang="en-US" smtClean="0"/>
              <a:t>‹#›</a:t>
            </a:fld>
            <a:endParaRPr lang="en-US"/>
          </a:p>
        </p:txBody>
      </p:sp>
    </p:spTree>
    <p:extLst>
      <p:ext uri="{BB962C8B-B14F-4D97-AF65-F5344CB8AC3E}">
        <p14:creationId xmlns:p14="http://schemas.microsoft.com/office/powerpoint/2010/main" val="336237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3FE0-FE4D-4DD6-81B8-EA670CCCD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A01362-FFCF-4AD2-8D72-7B91DC3F7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2002C1-E0A4-48C7-A105-DE45F5F5D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28D9A1-0159-435F-8AAA-E924499F9FA6}"/>
              </a:ext>
            </a:extLst>
          </p:cNvPr>
          <p:cNvSpPr>
            <a:spLocks noGrp="1"/>
          </p:cNvSpPr>
          <p:nvPr>
            <p:ph type="dt" sz="half" idx="10"/>
          </p:nvPr>
        </p:nvSpPr>
        <p:spPr/>
        <p:txBody>
          <a:bodyPr/>
          <a:lstStyle/>
          <a:p>
            <a:fld id="{B30DE264-8DD8-4FFF-8BA6-9D35B0B8B4BF}" type="datetimeFigureOut">
              <a:rPr lang="en-US" smtClean="0"/>
              <a:t>1/11/2020</a:t>
            </a:fld>
            <a:endParaRPr lang="en-US"/>
          </a:p>
        </p:txBody>
      </p:sp>
      <p:sp>
        <p:nvSpPr>
          <p:cNvPr id="6" name="Footer Placeholder 5">
            <a:extLst>
              <a:ext uri="{FF2B5EF4-FFF2-40B4-BE49-F238E27FC236}">
                <a16:creationId xmlns:a16="http://schemas.microsoft.com/office/drawing/2014/main" id="{8569A3D6-7620-49F2-BFD6-BE08B69150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93AD9-4A3B-4545-951C-E54ADA53D486}"/>
              </a:ext>
            </a:extLst>
          </p:cNvPr>
          <p:cNvSpPr>
            <a:spLocks noGrp="1"/>
          </p:cNvSpPr>
          <p:nvPr>
            <p:ph type="sldNum" sz="quarter" idx="12"/>
          </p:nvPr>
        </p:nvSpPr>
        <p:spPr/>
        <p:txBody>
          <a:bodyPr/>
          <a:lstStyle/>
          <a:p>
            <a:fld id="{B5A418E9-3FF6-4177-A79F-6B76F4BC7B5B}" type="slidenum">
              <a:rPr lang="en-US" smtClean="0"/>
              <a:t>‹#›</a:t>
            </a:fld>
            <a:endParaRPr lang="en-US"/>
          </a:p>
        </p:txBody>
      </p:sp>
    </p:spTree>
    <p:extLst>
      <p:ext uri="{BB962C8B-B14F-4D97-AF65-F5344CB8AC3E}">
        <p14:creationId xmlns:p14="http://schemas.microsoft.com/office/powerpoint/2010/main" val="110990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931B-569F-4D84-B2EB-995EC36E3D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DACB9A-6F07-4340-9068-DCA42F52C1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EA5BF6-2366-48BC-B6DD-2714EF613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35C2F-21F9-400B-B574-0C755D226FC8}"/>
              </a:ext>
            </a:extLst>
          </p:cNvPr>
          <p:cNvSpPr>
            <a:spLocks noGrp="1"/>
          </p:cNvSpPr>
          <p:nvPr>
            <p:ph type="dt" sz="half" idx="10"/>
          </p:nvPr>
        </p:nvSpPr>
        <p:spPr/>
        <p:txBody>
          <a:bodyPr/>
          <a:lstStyle/>
          <a:p>
            <a:fld id="{B30DE264-8DD8-4FFF-8BA6-9D35B0B8B4BF}" type="datetimeFigureOut">
              <a:rPr lang="en-US" smtClean="0"/>
              <a:t>1/11/2020</a:t>
            </a:fld>
            <a:endParaRPr lang="en-US"/>
          </a:p>
        </p:txBody>
      </p:sp>
      <p:sp>
        <p:nvSpPr>
          <p:cNvPr id="6" name="Footer Placeholder 5">
            <a:extLst>
              <a:ext uri="{FF2B5EF4-FFF2-40B4-BE49-F238E27FC236}">
                <a16:creationId xmlns:a16="http://schemas.microsoft.com/office/drawing/2014/main" id="{A8F20F48-B85F-49D3-B874-92E255396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977E5-19DF-4B21-B87A-46783B8A4CA6}"/>
              </a:ext>
            </a:extLst>
          </p:cNvPr>
          <p:cNvSpPr>
            <a:spLocks noGrp="1"/>
          </p:cNvSpPr>
          <p:nvPr>
            <p:ph type="sldNum" sz="quarter" idx="12"/>
          </p:nvPr>
        </p:nvSpPr>
        <p:spPr/>
        <p:txBody>
          <a:bodyPr/>
          <a:lstStyle/>
          <a:p>
            <a:fld id="{B5A418E9-3FF6-4177-A79F-6B76F4BC7B5B}" type="slidenum">
              <a:rPr lang="en-US" smtClean="0"/>
              <a:t>‹#›</a:t>
            </a:fld>
            <a:endParaRPr lang="en-US"/>
          </a:p>
        </p:txBody>
      </p:sp>
    </p:spTree>
    <p:extLst>
      <p:ext uri="{BB962C8B-B14F-4D97-AF65-F5344CB8AC3E}">
        <p14:creationId xmlns:p14="http://schemas.microsoft.com/office/powerpoint/2010/main" val="398295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739686-21F7-42D8-9DD8-21AB9D9A7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15F5BA-F66B-44EB-A1DA-88CEF5D70C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7E267-2AFA-4C7A-8BEB-0027DE539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DE264-8DD8-4FFF-8BA6-9D35B0B8B4BF}" type="datetimeFigureOut">
              <a:rPr lang="en-US" smtClean="0"/>
              <a:t>1/11/2020</a:t>
            </a:fld>
            <a:endParaRPr lang="en-US"/>
          </a:p>
        </p:txBody>
      </p:sp>
      <p:sp>
        <p:nvSpPr>
          <p:cNvPr id="5" name="Footer Placeholder 4">
            <a:extLst>
              <a:ext uri="{FF2B5EF4-FFF2-40B4-BE49-F238E27FC236}">
                <a16:creationId xmlns:a16="http://schemas.microsoft.com/office/drawing/2014/main" id="{B31FB64A-C199-46DF-B8F2-8812CB9FF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2E23E7-0F6D-43BF-9923-76EE26E1C7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418E9-3FF6-4177-A79F-6B76F4BC7B5B}" type="slidenum">
              <a:rPr lang="en-US" smtClean="0"/>
              <a:t>‹#›</a:t>
            </a:fld>
            <a:endParaRPr lang="en-US"/>
          </a:p>
        </p:txBody>
      </p:sp>
    </p:spTree>
    <p:extLst>
      <p:ext uri="{BB962C8B-B14F-4D97-AF65-F5344CB8AC3E}">
        <p14:creationId xmlns:p14="http://schemas.microsoft.com/office/powerpoint/2010/main" val="1228510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7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ouple of street signs on a pole&#10;&#10;Description automatically generated">
            <a:extLst>
              <a:ext uri="{FF2B5EF4-FFF2-40B4-BE49-F238E27FC236}">
                <a16:creationId xmlns:a16="http://schemas.microsoft.com/office/drawing/2014/main" id="{46214872-5D3B-4AD3-B78C-6A2080982CB1}"/>
              </a:ext>
            </a:extLst>
          </p:cNvPr>
          <p:cNvPicPr>
            <a:picLocks noGrp="1" noChangeAspect="1"/>
          </p:cNvPicPr>
          <p:nvPr>
            <p:ph idx="1"/>
          </p:nvPr>
        </p:nvPicPr>
        <p:blipFill>
          <a:blip r:embed="rId2"/>
          <a:stretch>
            <a:fillRect/>
          </a:stretch>
        </p:blipFill>
        <p:spPr>
          <a:xfrm>
            <a:off x="643467" y="879940"/>
            <a:ext cx="10905066" cy="5098119"/>
          </a:xfrm>
          <a:prstGeom prst="rect">
            <a:avLst/>
          </a:prstGeom>
        </p:spPr>
      </p:pic>
    </p:spTree>
    <p:extLst>
      <p:ext uri="{BB962C8B-B14F-4D97-AF65-F5344CB8AC3E}">
        <p14:creationId xmlns:p14="http://schemas.microsoft.com/office/powerpoint/2010/main" val="3573962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A7A7B2-E597-41A7-9233-0BF742CF3FEF}"/>
              </a:ext>
            </a:extLst>
          </p:cNvPr>
          <p:cNvSpPr/>
          <p:nvPr/>
        </p:nvSpPr>
        <p:spPr>
          <a:xfrm>
            <a:off x="178675" y="102927"/>
            <a:ext cx="11855669" cy="5262979"/>
          </a:xfrm>
          <a:prstGeom prst="rect">
            <a:avLst/>
          </a:prstGeom>
        </p:spPr>
        <p:txBody>
          <a:bodyPr wrap="square">
            <a:spAutoFit/>
          </a:bodyPr>
          <a:lstStyle/>
          <a:p>
            <a:pPr algn="ctr"/>
            <a:r>
              <a:rPr lang="en-US" sz="4800" b="1" dirty="0"/>
              <a:t>The LORD will establish you as a people holy to himself, as he has sworn to you, if you keep the commandments of the LORD your God and walk in his ways. And all the peoples of the earth shall see that you are </a:t>
            </a:r>
            <a:r>
              <a:rPr lang="en-US" sz="4800" b="1" dirty="0">
                <a:solidFill>
                  <a:srgbClr val="C00000"/>
                </a:solidFill>
              </a:rPr>
              <a:t>called by the name of the LORD</a:t>
            </a:r>
            <a:r>
              <a:rPr lang="en-US" sz="4800" b="1" dirty="0"/>
              <a:t>, and they shall be afraid of you.  (Deuteronomy 28:9-10)</a:t>
            </a:r>
          </a:p>
        </p:txBody>
      </p:sp>
    </p:spTree>
    <p:extLst>
      <p:ext uri="{BB962C8B-B14F-4D97-AF65-F5344CB8AC3E}">
        <p14:creationId xmlns:p14="http://schemas.microsoft.com/office/powerpoint/2010/main" val="83987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31B7-0645-4BBB-8FEA-50A0EC6AB332}"/>
              </a:ext>
            </a:extLst>
          </p:cNvPr>
          <p:cNvSpPr>
            <a:spLocks noGrp="1"/>
          </p:cNvSpPr>
          <p:nvPr>
            <p:ph type="title"/>
          </p:nvPr>
        </p:nvSpPr>
        <p:spPr>
          <a:xfrm>
            <a:off x="4051884" y="151599"/>
            <a:ext cx="8035014" cy="1538130"/>
          </a:xfrm>
        </p:spPr>
        <p:txBody>
          <a:bodyPr>
            <a:normAutofit/>
          </a:bodyPr>
          <a:lstStyle/>
          <a:p>
            <a:pPr algn="ctr"/>
            <a:r>
              <a:rPr lang="en-US" sz="5500" b="1" dirty="0">
                <a:solidFill>
                  <a:srgbClr val="4C4C4C"/>
                </a:solidFill>
                <a:latin typeface="Arial Black" panose="020B0A04020102020204" pitchFamily="34" charset="0"/>
              </a:rPr>
              <a:t>What’s In A Name?</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237AEF2A-3A29-41F8-897D-9A80AA74FF87}"/>
              </a:ext>
            </a:extLst>
          </p:cNvPr>
          <p:cNvPicPr>
            <a:picLocks noChangeAspect="1"/>
          </p:cNvPicPr>
          <p:nvPr/>
        </p:nvPicPr>
        <p:blipFill>
          <a:blip r:embed="rId2"/>
          <a:stretch>
            <a:fillRect/>
          </a:stretch>
        </p:blipFill>
        <p:spPr>
          <a:xfrm>
            <a:off x="1480173" y="2354453"/>
            <a:ext cx="3267942" cy="2140501"/>
          </a:xfrm>
          <a:prstGeom prst="rect">
            <a:avLst/>
          </a:prstGeom>
        </p:spPr>
      </p:pic>
      <p:sp>
        <p:nvSpPr>
          <p:cNvPr id="3" name="Content Placeholder 2">
            <a:extLst>
              <a:ext uri="{FF2B5EF4-FFF2-40B4-BE49-F238E27FC236}">
                <a16:creationId xmlns:a16="http://schemas.microsoft.com/office/drawing/2014/main" id="{3BA89720-1D98-4833-96FE-3076954CBD31}"/>
              </a:ext>
            </a:extLst>
          </p:cNvPr>
          <p:cNvSpPr>
            <a:spLocks noGrp="1"/>
          </p:cNvSpPr>
          <p:nvPr>
            <p:ph idx="1"/>
          </p:nvPr>
        </p:nvSpPr>
        <p:spPr>
          <a:xfrm>
            <a:off x="5578679" y="1686187"/>
            <a:ext cx="6476301" cy="5171813"/>
          </a:xfrm>
        </p:spPr>
        <p:txBody>
          <a:bodyPr>
            <a:normAutofit/>
          </a:bodyPr>
          <a:lstStyle/>
          <a:p>
            <a:r>
              <a:rPr lang="en-US" b="1" dirty="0"/>
              <a:t>Isaiah prophesied of a new name   (Isaiah 56:4-5; 62:2-4; 65:13-16)</a:t>
            </a:r>
          </a:p>
          <a:p>
            <a:r>
              <a:rPr lang="en-US" b="1" dirty="0"/>
              <a:t>These prophecies are seen fulfilled in the early church in the book of Acts           (1:8; 2:41; 8:4; 10:47-48; 11:18, 21, 26)</a:t>
            </a:r>
          </a:p>
          <a:p>
            <a:r>
              <a:rPr lang="en-US" b="1" dirty="0"/>
              <a:t>If other descriptions exist, why is the name Christian so prolific among believers today?  It is HIS name.  It is the fulfillment of prophecy (Deut. 28:9-10)</a:t>
            </a:r>
          </a:p>
          <a:p>
            <a:r>
              <a:rPr lang="en-US" b="1" dirty="0"/>
              <a:t>In the NT there are not different types of Christians, but simply Christians.  They wore one name! (2 Tim 2:19; Rev. 14:1) </a:t>
            </a:r>
          </a:p>
        </p:txBody>
      </p:sp>
    </p:spTree>
    <p:extLst>
      <p:ext uri="{BB962C8B-B14F-4D97-AF65-F5344CB8AC3E}">
        <p14:creationId xmlns:p14="http://schemas.microsoft.com/office/powerpoint/2010/main" val="371240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A7A7B2-E597-41A7-9233-0BF742CF3FEF}"/>
              </a:ext>
            </a:extLst>
          </p:cNvPr>
          <p:cNvSpPr/>
          <p:nvPr/>
        </p:nvSpPr>
        <p:spPr>
          <a:xfrm>
            <a:off x="178675" y="102927"/>
            <a:ext cx="11855669" cy="6740307"/>
          </a:xfrm>
          <a:prstGeom prst="rect">
            <a:avLst/>
          </a:prstGeom>
        </p:spPr>
        <p:txBody>
          <a:bodyPr wrap="square">
            <a:spAutoFit/>
          </a:bodyPr>
          <a:lstStyle/>
          <a:p>
            <a:pPr algn="ctr"/>
            <a:r>
              <a:rPr lang="en-US" sz="4800" b="1" dirty="0"/>
              <a:t>But God's firm foundation stands, bearing this seal: “The Lord knows those who are his,” and, “Let everyone who names the name of the Lord depart from iniquity.”  (2 Tim. 2:19)</a:t>
            </a:r>
          </a:p>
          <a:p>
            <a:pPr algn="ctr"/>
            <a:endParaRPr lang="en-US" sz="4800" b="1" dirty="0"/>
          </a:p>
          <a:p>
            <a:pPr algn="ctr"/>
            <a:r>
              <a:rPr lang="en-US" sz="4800" b="1" dirty="0"/>
              <a:t>Then I looked, and behold, on Mount Zion stood the Lamb, and with him 144,000 who had his name and his Father's name written on their foreheads.  (Revelation 14:1)</a:t>
            </a:r>
          </a:p>
        </p:txBody>
      </p:sp>
    </p:spTree>
    <p:extLst>
      <p:ext uri="{BB962C8B-B14F-4D97-AF65-F5344CB8AC3E}">
        <p14:creationId xmlns:p14="http://schemas.microsoft.com/office/powerpoint/2010/main" val="212724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F606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95E510-7E3F-4AE0-80DE-487DC83CEC1E}"/>
              </a:ext>
            </a:extLst>
          </p:cNvPr>
          <p:cNvPicPr>
            <a:picLocks noChangeAspect="1"/>
          </p:cNvPicPr>
          <p:nvPr/>
        </p:nvPicPr>
        <p:blipFill>
          <a:blip r:embed="rId2"/>
          <a:stretch>
            <a:fillRect/>
          </a:stretch>
        </p:blipFill>
        <p:spPr>
          <a:xfrm>
            <a:off x="6634335" y="1396548"/>
            <a:ext cx="5244301" cy="4073074"/>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a:extLst>
              <a:ext uri="{FF2B5EF4-FFF2-40B4-BE49-F238E27FC236}">
                <a16:creationId xmlns:a16="http://schemas.microsoft.com/office/drawing/2014/main" id="{FC45BE4A-5B47-4BD6-8D14-392002E6ED9F}"/>
              </a:ext>
            </a:extLst>
          </p:cNvPr>
          <p:cNvSpPr/>
          <p:nvPr/>
        </p:nvSpPr>
        <p:spPr>
          <a:xfrm>
            <a:off x="195743" y="186304"/>
            <a:ext cx="5894664" cy="6247864"/>
          </a:xfrm>
          <a:prstGeom prst="rect">
            <a:avLst/>
          </a:prstGeom>
        </p:spPr>
        <p:txBody>
          <a:bodyPr wrap="square">
            <a:spAutoFit/>
          </a:bodyPr>
          <a:lstStyle/>
          <a:p>
            <a:pPr algn="ctr"/>
            <a:r>
              <a:rPr lang="en-US" sz="4000" b="1" dirty="0">
                <a:ln>
                  <a:solidFill>
                    <a:sysClr val="windowText" lastClr="000000"/>
                  </a:solidFill>
                </a:ln>
                <a:solidFill>
                  <a:schemeClr val="bg1"/>
                </a:solidFill>
              </a:rPr>
              <a:t>What I mean is that each one of you says, “I follow Paul,” or “I follow Apollos,” or “I follow Cephas,” or “I follow Christ.”  Is Christ divided? Was Paul crucified for you? Or were you baptized in the name of Paul?  </a:t>
            </a:r>
          </a:p>
          <a:p>
            <a:pPr algn="ctr"/>
            <a:r>
              <a:rPr lang="en-US" sz="4000" b="1" dirty="0">
                <a:ln>
                  <a:solidFill>
                    <a:sysClr val="windowText" lastClr="000000"/>
                  </a:solidFill>
                </a:ln>
                <a:solidFill>
                  <a:schemeClr val="bg1"/>
                </a:solidFill>
              </a:rPr>
              <a:t>(1 Corinthians 1:12-13)</a:t>
            </a:r>
            <a:r>
              <a:rPr lang="en-US" dirty="0">
                <a:ln>
                  <a:solidFill>
                    <a:sysClr val="windowText" lastClr="000000"/>
                  </a:solidFill>
                </a:ln>
              </a:rPr>
              <a:t> </a:t>
            </a:r>
          </a:p>
        </p:txBody>
      </p:sp>
    </p:spTree>
    <p:extLst>
      <p:ext uri="{BB962C8B-B14F-4D97-AF65-F5344CB8AC3E}">
        <p14:creationId xmlns:p14="http://schemas.microsoft.com/office/powerpoint/2010/main" val="2314389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31B7-0645-4BBB-8FEA-50A0EC6AB332}"/>
              </a:ext>
            </a:extLst>
          </p:cNvPr>
          <p:cNvSpPr>
            <a:spLocks noGrp="1"/>
          </p:cNvSpPr>
          <p:nvPr>
            <p:ph type="title"/>
          </p:nvPr>
        </p:nvSpPr>
        <p:spPr>
          <a:xfrm>
            <a:off x="4051884" y="318782"/>
            <a:ext cx="8035014" cy="1312224"/>
          </a:xfrm>
        </p:spPr>
        <p:txBody>
          <a:bodyPr>
            <a:normAutofit/>
          </a:bodyPr>
          <a:lstStyle/>
          <a:p>
            <a:pPr algn="ctr"/>
            <a:r>
              <a:rPr lang="en-US" sz="5000" b="1" dirty="0">
                <a:solidFill>
                  <a:srgbClr val="4C4C4C"/>
                </a:solidFill>
                <a:latin typeface="Arial Black" panose="020B0A04020102020204" pitchFamily="34" charset="0"/>
              </a:rPr>
              <a:t>A Practical Approach</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237AEF2A-3A29-41F8-897D-9A80AA74FF87}"/>
              </a:ext>
            </a:extLst>
          </p:cNvPr>
          <p:cNvPicPr>
            <a:picLocks noChangeAspect="1"/>
          </p:cNvPicPr>
          <p:nvPr/>
        </p:nvPicPr>
        <p:blipFill>
          <a:blip r:embed="rId2"/>
          <a:stretch>
            <a:fillRect/>
          </a:stretch>
        </p:blipFill>
        <p:spPr>
          <a:xfrm>
            <a:off x="1480173" y="2354453"/>
            <a:ext cx="3267942" cy="2140501"/>
          </a:xfrm>
          <a:prstGeom prst="rect">
            <a:avLst/>
          </a:prstGeom>
        </p:spPr>
      </p:pic>
      <p:sp>
        <p:nvSpPr>
          <p:cNvPr id="3" name="Content Placeholder 2">
            <a:extLst>
              <a:ext uri="{FF2B5EF4-FFF2-40B4-BE49-F238E27FC236}">
                <a16:creationId xmlns:a16="http://schemas.microsoft.com/office/drawing/2014/main" id="{3BA89720-1D98-4833-96FE-3076954CBD31}"/>
              </a:ext>
            </a:extLst>
          </p:cNvPr>
          <p:cNvSpPr>
            <a:spLocks noGrp="1"/>
          </p:cNvSpPr>
          <p:nvPr>
            <p:ph idx="1"/>
          </p:nvPr>
        </p:nvSpPr>
        <p:spPr>
          <a:xfrm>
            <a:off x="5578679" y="1686187"/>
            <a:ext cx="6476301" cy="5171813"/>
          </a:xfrm>
        </p:spPr>
        <p:txBody>
          <a:bodyPr>
            <a:normAutofit/>
          </a:bodyPr>
          <a:lstStyle/>
          <a:p>
            <a:r>
              <a:rPr lang="en-US" b="1" dirty="0"/>
              <a:t>The Biblical silence about the differences and among Christians we see today is deafening (Acts 2:41, 47; 8:1)</a:t>
            </a:r>
          </a:p>
        </p:txBody>
      </p:sp>
    </p:spTree>
    <p:extLst>
      <p:ext uri="{BB962C8B-B14F-4D97-AF65-F5344CB8AC3E}">
        <p14:creationId xmlns:p14="http://schemas.microsoft.com/office/powerpoint/2010/main" val="356161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A7A7B2-E597-41A7-9233-0BF742CF3FEF}"/>
              </a:ext>
            </a:extLst>
          </p:cNvPr>
          <p:cNvSpPr/>
          <p:nvPr/>
        </p:nvSpPr>
        <p:spPr>
          <a:xfrm>
            <a:off x="178675" y="102927"/>
            <a:ext cx="11855669" cy="6186309"/>
          </a:xfrm>
          <a:prstGeom prst="rect">
            <a:avLst/>
          </a:prstGeom>
        </p:spPr>
        <p:txBody>
          <a:bodyPr wrap="square">
            <a:spAutoFit/>
          </a:bodyPr>
          <a:lstStyle/>
          <a:p>
            <a:pPr algn="ctr"/>
            <a:r>
              <a:rPr lang="en-US" sz="3600" b="1" dirty="0"/>
              <a:t>So those who received his word were baptized, and there were added that day about three thousand souls.  (Acts 2:41)</a:t>
            </a:r>
          </a:p>
          <a:p>
            <a:pPr algn="ctr"/>
            <a:endParaRPr lang="en-US" sz="3600" b="1" dirty="0"/>
          </a:p>
          <a:p>
            <a:pPr algn="ctr"/>
            <a:r>
              <a:rPr lang="en-US" sz="3600" b="1" dirty="0"/>
              <a:t>praising God and having favor with all the people. And the Lord added to their number day by day those who were being saved.  (Acts 2:47)</a:t>
            </a:r>
          </a:p>
          <a:p>
            <a:pPr algn="ctr"/>
            <a:endParaRPr lang="en-US" sz="3600" b="1" dirty="0"/>
          </a:p>
          <a:p>
            <a:pPr algn="ctr"/>
            <a:r>
              <a:rPr lang="en-US" sz="3600" b="1" dirty="0"/>
              <a:t>And Saul approved of his execution. And there arose on that day a great persecution against the church in Jerusalem, and they were all scattered throughout the regions of Judea and Samaria, except the apostles. (Acts 8:1)</a:t>
            </a:r>
          </a:p>
        </p:txBody>
      </p:sp>
    </p:spTree>
    <p:extLst>
      <p:ext uri="{BB962C8B-B14F-4D97-AF65-F5344CB8AC3E}">
        <p14:creationId xmlns:p14="http://schemas.microsoft.com/office/powerpoint/2010/main" val="2503409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31B7-0645-4BBB-8FEA-50A0EC6AB332}"/>
              </a:ext>
            </a:extLst>
          </p:cNvPr>
          <p:cNvSpPr>
            <a:spLocks noGrp="1"/>
          </p:cNvSpPr>
          <p:nvPr>
            <p:ph type="title"/>
          </p:nvPr>
        </p:nvSpPr>
        <p:spPr>
          <a:xfrm>
            <a:off x="4051884" y="318782"/>
            <a:ext cx="8035014" cy="1312224"/>
          </a:xfrm>
        </p:spPr>
        <p:txBody>
          <a:bodyPr>
            <a:normAutofit/>
          </a:bodyPr>
          <a:lstStyle/>
          <a:p>
            <a:pPr algn="ctr"/>
            <a:r>
              <a:rPr lang="en-US" sz="5000" b="1" dirty="0">
                <a:solidFill>
                  <a:srgbClr val="4C4C4C"/>
                </a:solidFill>
                <a:latin typeface="Arial Black" panose="020B0A04020102020204" pitchFamily="34" charset="0"/>
              </a:rPr>
              <a:t>A Practical Approach</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237AEF2A-3A29-41F8-897D-9A80AA74FF87}"/>
              </a:ext>
            </a:extLst>
          </p:cNvPr>
          <p:cNvPicPr>
            <a:picLocks noChangeAspect="1"/>
          </p:cNvPicPr>
          <p:nvPr/>
        </p:nvPicPr>
        <p:blipFill>
          <a:blip r:embed="rId2"/>
          <a:stretch>
            <a:fillRect/>
          </a:stretch>
        </p:blipFill>
        <p:spPr>
          <a:xfrm>
            <a:off x="1480173" y="2354453"/>
            <a:ext cx="3267942" cy="2140501"/>
          </a:xfrm>
          <a:prstGeom prst="rect">
            <a:avLst/>
          </a:prstGeom>
        </p:spPr>
      </p:pic>
      <p:sp>
        <p:nvSpPr>
          <p:cNvPr id="3" name="Content Placeholder 2">
            <a:extLst>
              <a:ext uri="{FF2B5EF4-FFF2-40B4-BE49-F238E27FC236}">
                <a16:creationId xmlns:a16="http://schemas.microsoft.com/office/drawing/2014/main" id="{3BA89720-1D98-4833-96FE-3076954CBD31}"/>
              </a:ext>
            </a:extLst>
          </p:cNvPr>
          <p:cNvSpPr>
            <a:spLocks noGrp="1"/>
          </p:cNvSpPr>
          <p:nvPr>
            <p:ph idx="1"/>
          </p:nvPr>
        </p:nvSpPr>
        <p:spPr>
          <a:xfrm>
            <a:off x="5578679" y="1686187"/>
            <a:ext cx="6476301" cy="5171813"/>
          </a:xfrm>
        </p:spPr>
        <p:txBody>
          <a:bodyPr>
            <a:normAutofit/>
          </a:bodyPr>
          <a:lstStyle/>
          <a:p>
            <a:r>
              <a:rPr lang="en-US" b="1" dirty="0"/>
              <a:t>The Biblical silence about the differences and among Christians we see today is deafening (Acts 2:41, 47; 8:1)</a:t>
            </a:r>
          </a:p>
          <a:p>
            <a:r>
              <a:rPr lang="en-US" b="1" dirty="0"/>
              <a:t>How possible?  Unity of teaching and a united devotion to truth…</a:t>
            </a:r>
          </a:p>
          <a:p>
            <a:pPr lvl="1"/>
            <a:r>
              <a:rPr lang="en-US" b="1" dirty="0"/>
              <a:t>1 Corinthians 1:12 – Total unity is standard</a:t>
            </a:r>
          </a:p>
        </p:txBody>
      </p:sp>
    </p:spTree>
    <p:extLst>
      <p:ext uri="{BB962C8B-B14F-4D97-AF65-F5344CB8AC3E}">
        <p14:creationId xmlns:p14="http://schemas.microsoft.com/office/powerpoint/2010/main" val="243354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16B5-73D0-4EAB-937A-E2A781D2F5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9D7E30-C162-44C0-8EFB-E244798A885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9B4F77F-51B6-4A49-A5EC-29B0AA49FCF2}"/>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1D2DDC8-7CB3-4DA8-899E-33C3D76DEA40}"/>
              </a:ext>
            </a:extLst>
          </p:cNvPr>
          <p:cNvSpPr/>
          <p:nvPr/>
        </p:nvSpPr>
        <p:spPr>
          <a:xfrm>
            <a:off x="220910" y="2426165"/>
            <a:ext cx="5148044" cy="4401205"/>
          </a:xfrm>
          <a:prstGeom prst="rect">
            <a:avLst/>
          </a:prstGeom>
        </p:spPr>
        <p:txBody>
          <a:bodyPr wrap="square">
            <a:spAutoFit/>
          </a:bodyPr>
          <a:lstStyle/>
          <a:p>
            <a:pPr algn="ctr"/>
            <a:r>
              <a:rPr lang="en-US" sz="2800" b="1" dirty="0">
                <a:ln>
                  <a:solidFill>
                    <a:sysClr val="windowText" lastClr="000000"/>
                  </a:solidFill>
                </a:ln>
                <a:solidFill>
                  <a:schemeClr val="bg1"/>
                </a:solidFill>
                <a:latin typeface="Arial Black" panose="020B0A04020102020204" pitchFamily="34" charset="0"/>
              </a:rPr>
              <a:t> I appeal to you, brothers, by the name of our Lord Jesus Christ, that all of you agree, and that there be no divisions among you, but that you be united in the same mind and the same judgment.  </a:t>
            </a:r>
          </a:p>
          <a:p>
            <a:pPr algn="ctr"/>
            <a:r>
              <a:rPr lang="en-US" sz="2800" b="1" dirty="0">
                <a:ln>
                  <a:solidFill>
                    <a:sysClr val="windowText" lastClr="000000"/>
                  </a:solidFill>
                </a:ln>
                <a:solidFill>
                  <a:schemeClr val="bg1"/>
                </a:solidFill>
                <a:latin typeface="Arial Black" panose="020B0A04020102020204" pitchFamily="34" charset="0"/>
              </a:rPr>
              <a:t>(I Corinthians 1:12)</a:t>
            </a:r>
          </a:p>
        </p:txBody>
      </p:sp>
    </p:spTree>
    <p:extLst>
      <p:ext uri="{BB962C8B-B14F-4D97-AF65-F5344CB8AC3E}">
        <p14:creationId xmlns:p14="http://schemas.microsoft.com/office/powerpoint/2010/main" val="421111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31B7-0645-4BBB-8FEA-50A0EC6AB332}"/>
              </a:ext>
            </a:extLst>
          </p:cNvPr>
          <p:cNvSpPr>
            <a:spLocks noGrp="1"/>
          </p:cNvSpPr>
          <p:nvPr>
            <p:ph type="title"/>
          </p:nvPr>
        </p:nvSpPr>
        <p:spPr>
          <a:xfrm>
            <a:off x="4051884" y="318782"/>
            <a:ext cx="8035014" cy="1312224"/>
          </a:xfrm>
        </p:spPr>
        <p:txBody>
          <a:bodyPr>
            <a:normAutofit/>
          </a:bodyPr>
          <a:lstStyle/>
          <a:p>
            <a:pPr algn="ctr"/>
            <a:r>
              <a:rPr lang="en-US" sz="5000" b="1" dirty="0">
                <a:solidFill>
                  <a:srgbClr val="4C4C4C"/>
                </a:solidFill>
                <a:latin typeface="Arial Black" panose="020B0A04020102020204" pitchFamily="34" charset="0"/>
              </a:rPr>
              <a:t>A Practical Approach</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237AEF2A-3A29-41F8-897D-9A80AA74FF87}"/>
              </a:ext>
            </a:extLst>
          </p:cNvPr>
          <p:cNvPicPr>
            <a:picLocks noChangeAspect="1"/>
          </p:cNvPicPr>
          <p:nvPr/>
        </p:nvPicPr>
        <p:blipFill>
          <a:blip r:embed="rId2"/>
          <a:stretch>
            <a:fillRect/>
          </a:stretch>
        </p:blipFill>
        <p:spPr>
          <a:xfrm>
            <a:off x="1480173" y="2354453"/>
            <a:ext cx="3267942" cy="2140501"/>
          </a:xfrm>
          <a:prstGeom prst="rect">
            <a:avLst/>
          </a:prstGeom>
        </p:spPr>
      </p:pic>
      <p:sp>
        <p:nvSpPr>
          <p:cNvPr id="3" name="Content Placeholder 2">
            <a:extLst>
              <a:ext uri="{FF2B5EF4-FFF2-40B4-BE49-F238E27FC236}">
                <a16:creationId xmlns:a16="http://schemas.microsoft.com/office/drawing/2014/main" id="{3BA89720-1D98-4833-96FE-3076954CBD31}"/>
              </a:ext>
            </a:extLst>
          </p:cNvPr>
          <p:cNvSpPr>
            <a:spLocks noGrp="1"/>
          </p:cNvSpPr>
          <p:nvPr>
            <p:ph idx="1"/>
          </p:nvPr>
        </p:nvSpPr>
        <p:spPr>
          <a:xfrm>
            <a:off x="5578679" y="1686187"/>
            <a:ext cx="6476301" cy="5171813"/>
          </a:xfrm>
        </p:spPr>
        <p:txBody>
          <a:bodyPr>
            <a:normAutofit/>
          </a:bodyPr>
          <a:lstStyle/>
          <a:p>
            <a:r>
              <a:rPr lang="en-US" b="1" dirty="0"/>
              <a:t>The Biblical silence about the differences and among Christians we see today is deafening (Acts 2:41, 47; 8:1)</a:t>
            </a:r>
          </a:p>
          <a:p>
            <a:r>
              <a:rPr lang="en-US" b="1" dirty="0"/>
              <a:t>How possible?  Unity of teaching and a united devotion to truth…</a:t>
            </a:r>
          </a:p>
          <a:p>
            <a:pPr lvl="1"/>
            <a:r>
              <a:rPr lang="en-US" b="1" dirty="0"/>
              <a:t>1 Corinthians 1:12 – Total unity is standard</a:t>
            </a:r>
          </a:p>
          <a:p>
            <a:pPr lvl="1"/>
            <a:r>
              <a:rPr lang="en-US" b="1" dirty="0"/>
              <a:t>1 Corinthians 4:17; 14:33-34; 16:1-2 – The same things taught in every church</a:t>
            </a:r>
          </a:p>
        </p:txBody>
      </p:sp>
    </p:spTree>
    <p:extLst>
      <p:ext uri="{BB962C8B-B14F-4D97-AF65-F5344CB8AC3E}">
        <p14:creationId xmlns:p14="http://schemas.microsoft.com/office/powerpoint/2010/main" val="642108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16B5-73D0-4EAB-937A-E2A781D2F5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9D7E30-C162-44C0-8EFB-E244798A885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9B4F77F-51B6-4A49-A5EC-29B0AA49FCF2}"/>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1D2DDC8-7CB3-4DA8-899E-33C3D76DEA40}"/>
              </a:ext>
            </a:extLst>
          </p:cNvPr>
          <p:cNvSpPr/>
          <p:nvPr/>
        </p:nvSpPr>
        <p:spPr>
          <a:xfrm>
            <a:off x="220910" y="2426165"/>
            <a:ext cx="5148044" cy="3539430"/>
          </a:xfrm>
          <a:prstGeom prst="rect">
            <a:avLst/>
          </a:prstGeom>
        </p:spPr>
        <p:txBody>
          <a:bodyPr wrap="square">
            <a:spAutoFit/>
          </a:bodyPr>
          <a:lstStyle/>
          <a:p>
            <a:pPr algn="ctr"/>
            <a:r>
              <a:rPr lang="en-US" sz="2800" b="1" dirty="0">
                <a:ln>
                  <a:solidFill>
                    <a:sysClr val="windowText" lastClr="000000"/>
                  </a:solidFill>
                </a:ln>
                <a:solidFill>
                  <a:schemeClr val="bg1"/>
                </a:solidFill>
                <a:latin typeface="Arial Black" panose="020B0A04020102020204" pitchFamily="34" charset="0"/>
              </a:rPr>
              <a:t>That is why I sent you Timothy, my beloved and faithful child in the Lord, to remind you of my ways in Christ, as I teach them everywhere in every church. </a:t>
            </a:r>
          </a:p>
          <a:p>
            <a:pPr algn="ctr"/>
            <a:r>
              <a:rPr lang="en-US" sz="2800" b="1" dirty="0">
                <a:ln>
                  <a:solidFill>
                    <a:sysClr val="windowText" lastClr="000000"/>
                  </a:solidFill>
                </a:ln>
                <a:solidFill>
                  <a:schemeClr val="bg1"/>
                </a:solidFill>
                <a:latin typeface="Arial Black" panose="020B0A04020102020204" pitchFamily="34" charset="0"/>
              </a:rPr>
              <a:t>(I Corinthians 4:17)</a:t>
            </a:r>
          </a:p>
        </p:txBody>
      </p:sp>
    </p:spTree>
    <p:extLst>
      <p:ext uri="{BB962C8B-B14F-4D97-AF65-F5344CB8AC3E}">
        <p14:creationId xmlns:p14="http://schemas.microsoft.com/office/powerpoint/2010/main" val="377056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B769-BED0-4268-8931-E30087D808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0ECE74-E1E4-48D5-826C-0FC2513A66F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B6AA2E8-1BB4-46CC-96EC-50AFCD3AD8F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44180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16B5-73D0-4EAB-937A-E2A781D2F5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9D7E30-C162-44C0-8EFB-E244798A885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9B4F77F-51B6-4A49-A5EC-29B0AA49FCF2}"/>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1D2DDC8-7CB3-4DA8-899E-33C3D76DEA40}"/>
              </a:ext>
            </a:extLst>
          </p:cNvPr>
          <p:cNvSpPr/>
          <p:nvPr/>
        </p:nvSpPr>
        <p:spPr>
          <a:xfrm>
            <a:off x="83890" y="2426165"/>
            <a:ext cx="5385732" cy="4401205"/>
          </a:xfrm>
          <a:prstGeom prst="rect">
            <a:avLst/>
          </a:prstGeom>
        </p:spPr>
        <p:txBody>
          <a:bodyPr wrap="square">
            <a:spAutoFit/>
          </a:bodyPr>
          <a:lstStyle/>
          <a:p>
            <a:pPr algn="ctr"/>
            <a:r>
              <a:rPr lang="en-US" sz="2800" b="1" dirty="0">
                <a:ln>
                  <a:solidFill>
                    <a:sysClr val="windowText" lastClr="000000"/>
                  </a:solidFill>
                </a:ln>
                <a:solidFill>
                  <a:schemeClr val="bg1"/>
                </a:solidFill>
                <a:latin typeface="Arial Black" panose="020B0A04020102020204" pitchFamily="34" charset="0"/>
              </a:rPr>
              <a:t> For God is not a God of confusion but of peace. As in all the churches of the saints, the women should keep silent in the churches. For they are not permitted to speak, but should be in submission, as the Law also says. </a:t>
            </a:r>
          </a:p>
          <a:p>
            <a:pPr algn="ctr"/>
            <a:r>
              <a:rPr lang="en-US" sz="2800" b="1" dirty="0">
                <a:ln>
                  <a:solidFill>
                    <a:sysClr val="windowText" lastClr="000000"/>
                  </a:solidFill>
                </a:ln>
                <a:solidFill>
                  <a:schemeClr val="bg1"/>
                </a:solidFill>
                <a:latin typeface="Arial Black" panose="020B0A04020102020204" pitchFamily="34" charset="0"/>
              </a:rPr>
              <a:t>(1 Cor. 14:33-34)</a:t>
            </a:r>
          </a:p>
        </p:txBody>
      </p:sp>
    </p:spTree>
    <p:extLst>
      <p:ext uri="{BB962C8B-B14F-4D97-AF65-F5344CB8AC3E}">
        <p14:creationId xmlns:p14="http://schemas.microsoft.com/office/powerpoint/2010/main" val="3017242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16B5-73D0-4EAB-937A-E2A781D2F5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9D7E30-C162-44C0-8EFB-E244798A885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9B4F77F-51B6-4A49-A5EC-29B0AA49FCF2}"/>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1D2DDC8-7CB3-4DA8-899E-33C3D76DEA40}"/>
              </a:ext>
            </a:extLst>
          </p:cNvPr>
          <p:cNvSpPr/>
          <p:nvPr/>
        </p:nvSpPr>
        <p:spPr>
          <a:xfrm>
            <a:off x="83890" y="1939603"/>
            <a:ext cx="5385732" cy="4832092"/>
          </a:xfrm>
          <a:prstGeom prst="rect">
            <a:avLst/>
          </a:prstGeom>
        </p:spPr>
        <p:txBody>
          <a:bodyPr wrap="square">
            <a:spAutoFit/>
          </a:bodyPr>
          <a:lstStyle/>
          <a:p>
            <a:pPr algn="ctr"/>
            <a:r>
              <a:rPr lang="en-US" sz="2800" b="1" dirty="0">
                <a:ln>
                  <a:solidFill>
                    <a:sysClr val="windowText" lastClr="000000"/>
                  </a:solidFill>
                </a:ln>
                <a:solidFill>
                  <a:schemeClr val="bg1"/>
                </a:solidFill>
                <a:latin typeface="Arial Black" panose="020B0A04020102020204" pitchFamily="34" charset="0"/>
              </a:rPr>
              <a:t> Now concerning the collection for the saints: as I directed the churches of Galatia, so you also are to do. On the first day of every week, each of you is to put something aside and store it up, as he may prosper, so that there will be no collecting when I come. (1 Cor. 16:1-2)</a:t>
            </a:r>
          </a:p>
        </p:txBody>
      </p:sp>
    </p:spTree>
    <p:extLst>
      <p:ext uri="{BB962C8B-B14F-4D97-AF65-F5344CB8AC3E}">
        <p14:creationId xmlns:p14="http://schemas.microsoft.com/office/powerpoint/2010/main" val="4245122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31B7-0645-4BBB-8FEA-50A0EC6AB332}"/>
              </a:ext>
            </a:extLst>
          </p:cNvPr>
          <p:cNvSpPr>
            <a:spLocks noGrp="1"/>
          </p:cNvSpPr>
          <p:nvPr>
            <p:ph type="title"/>
          </p:nvPr>
        </p:nvSpPr>
        <p:spPr>
          <a:xfrm>
            <a:off x="4051884" y="318782"/>
            <a:ext cx="8035014" cy="1312224"/>
          </a:xfrm>
        </p:spPr>
        <p:txBody>
          <a:bodyPr>
            <a:normAutofit/>
          </a:bodyPr>
          <a:lstStyle/>
          <a:p>
            <a:pPr algn="ctr"/>
            <a:r>
              <a:rPr lang="en-US" sz="5000" b="1" dirty="0">
                <a:solidFill>
                  <a:srgbClr val="4C4C4C"/>
                </a:solidFill>
                <a:latin typeface="Arial Black" panose="020B0A04020102020204" pitchFamily="34" charset="0"/>
              </a:rPr>
              <a:t>A Practical Approach</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237AEF2A-3A29-41F8-897D-9A80AA74FF87}"/>
              </a:ext>
            </a:extLst>
          </p:cNvPr>
          <p:cNvPicPr>
            <a:picLocks noChangeAspect="1"/>
          </p:cNvPicPr>
          <p:nvPr/>
        </p:nvPicPr>
        <p:blipFill>
          <a:blip r:embed="rId2"/>
          <a:stretch>
            <a:fillRect/>
          </a:stretch>
        </p:blipFill>
        <p:spPr>
          <a:xfrm>
            <a:off x="1480173" y="2354453"/>
            <a:ext cx="3267942" cy="2140501"/>
          </a:xfrm>
          <a:prstGeom prst="rect">
            <a:avLst/>
          </a:prstGeom>
        </p:spPr>
      </p:pic>
      <p:sp>
        <p:nvSpPr>
          <p:cNvPr id="3" name="Content Placeholder 2">
            <a:extLst>
              <a:ext uri="{FF2B5EF4-FFF2-40B4-BE49-F238E27FC236}">
                <a16:creationId xmlns:a16="http://schemas.microsoft.com/office/drawing/2014/main" id="{3BA89720-1D98-4833-96FE-3076954CBD31}"/>
              </a:ext>
            </a:extLst>
          </p:cNvPr>
          <p:cNvSpPr>
            <a:spLocks noGrp="1"/>
          </p:cNvSpPr>
          <p:nvPr>
            <p:ph idx="1"/>
          </p:nvPr>
        </p:nvSpPr>
        <p:spPr>
          <a:xfrm>
            <a:off x="5578679" y="1686187"/>
            <a:ext cx="6476301" cy="5171813"/>
          </a:xfrm>
        </p:spPr>
        <p:txBody>
          <a:bodyPr>
            <a:normAutofit/>
          </a:bodyPr>
          <a:lstStyle/>
          <a:p>
            <a:r>
              <a:rPr lang="en-US" b="1" dirty="0"/>
              <a:t>The Biblical silence about the differences and among Christians we see today is deafening (Acts 2:41, 47; 8:1)</a:t>
            </a:r>
          </a:p>
          <a:p>
            <a:r>
              <a:rPr lang="en-US" b="1" dirty="0"/>
              <a:t>How possible?  Unity of teaching and a united devotion to truth…</a:t>
            </a:r>
          </a:p>
          <a:p>
            <a:pPr lvl="1"/>
            <a:r>
              <a:rPr lang="en-US" b="1" dirty="0"/>
              <a:t>1 Corinthians 1:12 – Total unity is standard</a:t>
            </a:r>
          </a:p>
          <a:p>
            <a:pPr lvl="1"/>
            <a:r>
              <a:rPr lang="en-US" b="1" dirty="0"/>
              <a:t>1 Corinthians 4:17; 14:33-34; 16:1-2 – The same things taught in every church</a:t>
            </a:r>
          </a:p>
          <a:p>
            <a:pPr lvl="1"/>
            <a:r>
              <a:rPr lang="en-US" b="1" dirty="0"/>
              <a:t>Galatians 1:6-9 – Even a distortion to the original gospel must not be tolerated </a:t>
            </a:r>
          </a:p>
        </p:txBody>
      </p:sp>
    </p:spTree>
    <p:extLst>
      <p:ext uri="{BB962C8B-B14F-4D97-AF65-F5344CB8AC3E}">
        <p14:creationId xmlns:p14="http://schemas.microsoft.com/office/powerpoint/2010/main" val="1828946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D2DDC8-7CB3-4DA8-899E-33C3D76DEA40}"/>
              </a:ext>
            </a:extLst>
          </p:cNvPr>
          <p:cNvSpPr/>
          <p:nvPr/>
        </p:nvSpPr>
        <p:spPr>
          <a:xfrm>
            <a:off x="75500" y="62207"/>
            <a:ext cx="11996257" cy="6740307"/>
          </a:xfrm>
          <a:prstGeom prst="rect">
            <a:avLst/>
          </a:prstGeom>
        </p:spPr>
        <p:txBody>
          <a:bodyPr wrap="square">
            <a:spAutoFit/>
          </a:bodyPr>
          <a:lstStyle/>
          <a:p>
            <a:pPr algn="ctr"/>
            <a:r>
              <a:rPr lang="en-US" sz="3600" b="1" dirty="0">
                <a:ln>
                  <a:solidFill>
                    <a:sysClr val="windowText" lastClr="000000"/>
                  </a:solidFill>
                </a:ln>
                <a:solidFill>
                  <a:schemeClr val="bg1"/>
                </a:solidFill>
                <a:latin typeface="Arial Black" panose="020B0A04020102020204" pitchFamily="34" charset="0"/>
              </a:rPr>
              <a:t>I am astonished that you are so quickly deserting him who called you in the grace of Christ and are turning to a different gospel — not that there is another one, but there are some who trouble you and want to distort the gospel of Christ. But even if we or an angel from heaven should preach to you a gospel contrary to the one we preached to you, let him be accursed. As we have said before, so now I say again: If anyone is preaching to you a gospel contrary to the one you received, let him be accursed.  (Galatians 1:6-9)</a:t>
            </a:r>
          </a:p>
        </p:txBody>
      </p:sp>
    </p:spTree>
    <p:extLst>
      <p:ext uri="{BB962C8B-B14F-4D97-AF65-F5344CB8AC3E}">
        <p14:creationId xmlns:p14="http://schemas.microsoft.com/office/powerpoint/2010/main" val="2753506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31B7-0645-4BBB-8FEA-50A0EC6AB332}"/>
              </a:ext>
            </a:extLst>
          </p:cNvPr>
          <p:cNvSpPr>
            <a:spLocks noGrp="1"/>
          </p:cNvSpPr>
          <p:nvPr>
            <p:ph type="title"/>
          </p:nvPr>
        </p:nvSpPr>
        <p:spPr>
          <a:xfrm>
            <a:off x="4051884" y="318782"/>
            <a:ext cx="8035014" cy="1312224"/>
          </a:xfrm>
        </p:spPr>
        <p:txBody>
          <a:bodyPr>
            <a:normAutofit/>
          </a:bodyPr>
          <a:lstStyle/>
          <a:p>
            <a:pPr algn="ctr"/>
            <a:r>
              <a:rPr lang="en-US" sz="5000" b="1" dirty="0">
                <a:solidFill>
                  <a:srgbClr val="4C4C4C"/>
                </a:solidFill>
                <a:latin typeface="Arial Black" panose="020B0A04020102020204" pitchFamily="34" charset="0"/>
              </a:rPr>
              <a:t>A Practical Approach</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237AEF2A-3A29-41F8-897D-9A80AA74FF87}"/>
              </a:ext>
            </a:extLst>
          </p:cNvPr>
          <p:cNvPicPr>
            <a:picLocks noChangeAspect="1"/>
          </p:cNvPicPr>
          <p:nvPr/>
        </p:nvPicPr>
        <p:blipFill>
          <a:blip r:embed="rId2"/>
          <a:stretch>
            <a:fillRect/>
          </a:stretch>
        </p:blipFill>
        <p:spPr>
          <a:xfrm>
            <a:off x="1480173" y="2354453"/>
            <a:ext cx="3267942" cy="2140501"/>
          </a:xfrm>
          <a:prstGeom prst="rect">
            <a:avLst/>
          </a:prstGeom>
        </p:spPr>
      </p:pic>
      <p:sp>
        <p:nvSpPr>
          <p:cNvPr id="3" name="Content Placeholder 2">
            <a:extLst>
              <a:ext uri="{FF2B5EF4-FFF2-40B4-BE49-F238E27FC236}">
                <a16:creationId xmlns:a16="http://schemas.microsoft.com/office/drawing/2014/main" id="{3BA89720-1D98-4833-96FE-3076954CBD31}"/>
              </a:ext>
            </a:extLst>
          </p:cNvPr>
          <p:cNvSpPr>
            <a:spLocks noGrp="1"/>
          </p:cNvSpPr>
          <p:nvPr>
            <p:ph idx="1"/>
          </p:nvPr>
        </p:nvSpPr>
        <p:spPr>
          <a:xfrm>
            <a:off x="5578679" y="1686187"/>
            <a:ext cx="6476301" cy="5171813"/>
          </a:xfrm>
        </p:spPr>
        <p:txBody>
          <a:bodyPr>
            <a:normAutofit/>
          </a:bodyPr>
          <a:lstStyle/>
          <a:p>
            <a:r>
              <a:rPr lang="en-US" b="1" dirty="0"/>
              <a:t>The Biblical silence about the differences and among Christians we see today is deafening (Acts 2:41, 47; 8:1)</a:t>
            </a:r>
          </a:p>
          <a:p>
            <a:r>
              <a:rPr lang="en-US" b="1" dirty="0"/>
              <a:t>How possible?  Unity of teaching and a united devotion to truth…</a:t>
            </a:r>
          </a:p>
          <a:p>
            <a:pPr lvl="1"/>
            <a:r>
              <a:rPr lang="en-US" b="1" dirty="0"/>
              <a:t>1 Corinthians 1:12 – Total unity is standard</a:t>
            </a:r>
          </a:p>
          <a:p>
            <a:pPr lvl="1"/>
            <a:r>
              <a:rPr lang="en-US" b="1" dirty="0"/>
              <a:t>1 Corinthians 4:17; 14:33-34; 16:1-2 – The same things taught in every church</a:t>
            </a:r>
          </a:p>
          <a:p>
            <a:pPr lvl="1"/>
            <a:r>
              <a:rPr lang="en-US" b="1" dirty="0"/>
              <a:t>Galatians 1:6-9 – Even a distortion to the original gospel must not be tolerated </a:t>
            </a:r>
          </a:p>
          <a:p>
            <a:pPr lvl="1"/>
            <a:r>
              <a:rPr lang="en-US" b="1" dirty="0"/>
              <a:t>Acts 17:10-11 – Always examining what was taught and said to make sure it was truth </a:t>
            </a:r>
          </a:p>
        </p:txBody>
      </p:sp>
    </p:spTree>
    <p:extLst>
      <p:ext uri="{BB962C8B-B14F-4D97-AF65-F5344CB8AC3E}">
        <p14:creationId xmlns:p14="http://schemas.microsoft.com/office/powerpoint/2010/main" val="544884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16B5-73D0-4EAB-937A-E2A781D2F5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9D7E30-C162-44C0-8EFB-E244798A885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9B4F77F-51B6-4A49-A5EC-29B0AA49FCF2}"/>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1D2DDC8-7CB3-4DA8-899E-33C3D76DEA40}"/>
              </a:ext>
            </a:extLst>
          </p:cNvPr>
          <p:cNvSpPr/>
          <p:nvPr/>
        </p:nvSpPr>
        <p:spPr>
          <a:xfrm>
            <a:off x="199503" y="733246"/>
            <a:ext cx="5385732" cy="6124754"/>
          </a:xfrm>
          <a:prstGeom prst="rect">
            <a:avLst/>
          </a:prstGeom>
        </p:spPr>
        <p:txBody>
          <a:bodyPr wrap="square">
            <a:spAutoFit/>
          </a:bodyPr>
          <a:lstStyle/>
          <a:p>
            <a:pPr algn="ctr"/>
            <a:r>
              <a:rPr lang="en-US" sz="2800" b="1" dirty="0">
                <a:ln>
                  <a:solidFill>
                    <a:sysClr val="windowText" lastClr="000000"/>
                  </a:solidFill>
                </a:ln>
                <a:solidFill>
                  <a:schemeClr val="bg1"/>
                </a:solidFill>
                <a:latin typeface="Arial Black" panose="020B0A04020102020204" pitchFamily="34" charset="0"/>
              </a:rPr>
              <a:t>The brothers immediately sent Paul and Silas away by night to Berea, and when they arrived they went into the Jewish synagogue. Now these Jews were more noble than those in Thessalonica; they received the word with all eagerness, examining the Scriptures daily to see if these things were so. </a:t>
            </a:r>
          </a:p>
          <a:p>
            <a:pPr algn="ctr"/>
            <a:r>
              <a:rPr lang="en-US" sz="2800" b="1" dirty="0">
                <a:ln>
                  <a:solidFill>
                    <a:sysClr val="windowText" lastClr="000000"/>
                  </a:solidFill>
                </a:ln>
                <a:solidFill>
                  <a:schemeClr val="bg1"/>
                </a:solidFill>
                <a:latin typeface="Arial Black" panose="020B0A04020102020204" pitchFamily="34" charset="0"/>
              </a:rPr>
              <a:t>(Acts 17:10-11)</a:t>
            </a:r>
          </a:p>
        </p:txBody>
      </p:sp>
    </p:spTree>
    <p:extLst>
      <p:ext uri="{BB962C8B-B14F-4D97-AF65-F5344CB8AC3E}">
        <p14:creationId xmlns:p14="http://schemas.microsoft.com/office/powerpoint/2010/main" val="3069732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31B7-0645-4BBB-8FEA-50A0EC6AB332}"/>
              </a:ext>
            </a:extLst>
          </p:cNvPr>
          <p:cNvSpPr>
            <a:spLocks noGrp="1"/>
          </p:cNvSpPr>
          <p:nvPr>
            <p:ph type="title"/>
          </p:nvPr>
        </p:nvSpPr>
        <p:spPr>
          <a:xfrm>
            <a:off x="4051884" y="318782"/>
            <a:ext cx="8035014" cy="1312224"/>
          </a:xfrm>
        </p:spPr>
        <p:txBody>
          <a:bodyPr>
            <a:normAutofit/>
          </a:bodyPr>
          <a:lstStyle/>
          <a:p>
            <a:pPr algn="ctr"/>
            <a:r>
              <a:rPr lang="en-US" sz="5000" b="1" dirty="0">
                <a:solidFill>
                  <a:srgbClr val="4C4C4C"/>
                </a:solidFill>
                <a:latin typeface="Arial Black" panose="020B0A04020102020204" pitchFamily="34" charset="0"/>
              </a:rPr>
              <a:t>A Practical Approach</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237AEF2A-3A29-41F8-897D-9A80AA74FF87}"/>
              </a:ext>
            </a:extLst>
          </p:cNvPr>
          <p:cNvPicPr>
            <a:picLocks noChangeAspect="1"/>
          </p:cNvPicPr>
          <p:nvPr/>
        </p:nvPicPr>
        <p:blipFill>
          <a:blip r:embed="rId2"/>
          <a:stretch>
            <a:fillRect/>
          </a:stretch>
        </p:blipFill>
        <p:spPr>
          <a:xfrm>
            <a:off x="1480173" y="2354453"/>
            <a:ext cx="3267942" cy="2140501"/>
          </a:xfrm>
          <a:prstGeom prst="rect">
            <a:avLst/>
          </a:prstGeom>
        </p:spPr>
      </p:pic>
      <p:sp>
        <p:nvSpPr>
          <p:cNvPr id="3" name="Content Placeholder 2">
            <a:extLst>
              <a:ext uri="{FF2B5EF4-FFF2-40B4-BE49-F238E27FC236}">
                <a16:creationId xmlns:a16="http://schemas.microsoft.com/office/drawing/2014/main" id="{3BA89720-1D98-4833-96FE-3076954CBD31}"/>
              </a:ext>
            </a:extLst>
          </p:cNvPr>
          <p:cNvSpPr>
            <a:spLocks noGrp="1"/>
          </p:cNvSpPr>
          <p:nvPr>
            <p:ph idx="1"/>
          </p:nvPr>
        </p:nvSpPr>
        <p:spPr>
          <a:xfrm>
            <a:off x="5578679" y="1686187"/>
            <a:ext cx="6476301" cy="5171813"/>
          </a:xfrm>
        </p:spPr>
        <p:txBody>
          <a:bodyPr>
            <a:normAutofit/>
          </a:bodyPr>
          <a:lstStyle/>
          <a:p>
            <a:r>
              <a:rPr lang="en-US" b="1" dirty="0"/>
              <a:t>The Biblical silence about the differences and among Christians we see today is deafening (Acts 2:41, 47; 8:1)</a:t>
            </a:r>
          </a:p>
          <a:p>
            <a:r>
              <a:rPr lang="en-US" b="1" dirty="0"/>
              <a:t>How possible?  Unity of teaching and a united devotion to truth…</a:t>
            </a:r>
          </a:p>
          <a:p>
            <a:r>
              <a:rPr lang="en-US" b="1" dirty="0"/>
              <a:t>This isn’t just possible, but essential due to authoritative all sufficiency of the scriptures (2 Timothy 3:16-17)</a:t>
            </a:r>
          </a:p>
        </p:txBody>
      </p:sp>
    </p:spTree>
    <p:extLst>
      <p:ext uri="{BB962C8B-B14F-4D97-AF65-F5344CB8AC3E}">
        <p14:creationId xmlns:p14="http://schemas.microsoft.com/office/powerpoint/2010/main" val="2578263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A7A7B2-E597-41A7-9233-0BF742CF3FEF}"/>
              </a:ext>
            </a:extLst>
          </p:cNvPr>
          <p:cNvSpPr/>
          <p:nvPr/>
        </p:nvSpPr>
        <p:spPr>
          <a:xfrm>
            <a:off x="178675" y="102927"/>
            <a:ext cx="11855669" cy="6247864"/>
          </a:xfrm>
          <a:prstGeom prst="rect">
            <a:avLst/>
          </a:prstGeom>
        </p:spPr>
        <p:txBody>
          <a:bodyPr wrap="square">
            <a:spAutoFit/>
          </a:bodyPr>
          <a:lstStyle/>
          <a:p>
            <a:pPr algn="ctr"/>
            <a:r>
              <a:rPr lang="en-US" sz="4000" b="1" dirty="0"/>
              <a:t>But as for you, continue in what you have learned and have firmly believed, knowing from whom you learned it and how from childhood you have been acquainted with the sacred writings, which are able to make you wise for salvation through faith in Christ Jesus. All Scripture is </a:t>
            </a:r>
            <a:r>
              <a:rPr lang="en-US" sz="4000" b="1" dirty="0">
                <a:solidFill>
                  <a:srgbClr val="FF0000"/>
                </a:solidFill>
              </a:rPr>
              <a:t>breathed out </a:t>
            </a:r>
            <a:r>
              <a:rPr lang="en-US" sz="4000" b="1" dirty="0"/>
              <a:t>by God and profitable for teaching, for reproof, for correction, and for training in righteousness, that the man of God may be </a:t>
            </a:r>
            <a:r>
              <a:rPr lang="en-US" sz="4000" b="1" dirty="0">
                <a:solidFill>
                  <a:srgbClr val="FF0000"/>
                </a:solidFill>
              </a:rPr>
              <a:t>complete</a:t>
            </a:r>
            <a:r>
              <a:rPr lang="en-US" sz="4000" b="1" dirty="0"/>
              <a:t>, </a:t>
            </a:r>
            <a:r>
              <a:rPr lang="en-US" sz="4000" b="1" dirty="0">
                <a:solidFill>
                  <a:srgbClr val="FF0000"/>
                </a:solidFill>
              </a:rPr>
              <a:t>equipped</a:t>
            </a:r>
            <a:r>
              <a:rPr lang="en-US" sz="4000" b="1" dirty="0"/>
              <a:t> for </a:t>
            </a:r>
            <a:r>
              <a:rPr lang="en-US" sz="4000" b="1" dirty="0">
                <a:solidFill>
                  <a:srgbClr val="FF0000"/>
                </a:solidFill>
              </a:rPr>
              <a:t>every</a:t>
            </a:r>
            <a:r>
              <a:rPr lang="en-US" sz="4000" b="1" dirty="0"/>
              <a:t> good work. </a:t>
            </a:r>
          </a:p>
          <a:p>
            <a:pPr algn="ctr"/>
            <a:r>
              <a:rPr lang="en-US" sz="4000" b="1" dirty="0"/>
              <a:t>(2 Timothy 3:14-17)</a:t>
            </a:r>
          </a:p>
        </p:txBody>
      </p:sp>
    </p:spTree>
    <p:extLst>
      <p:ext uri="{BB962C8B-B14F-4D97-AF65-F5344CB8AC3E}">
        <p14:creationId xmlns:p14="http://schemas.microsoft.com/office/powerpoint/2010/main" val="3498466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31B7-0645-4BBB-8FEA-50A0EC6AB332}"/>
              </a:ext>
            </a:extLst>
          </p:cNvPr>
          <p:cNvSpPr>
            <a:spLocks noGrp="1"/>
          </p:cNvSpPr>
          <p:nvPr>
            <p:ph type="title"/>
          </p:nvPr>
        </p:nvSpPr>
        <p:spPr>
          <a:xfrm>
            <a:off x="4051884" y="318782"/>
            <a:ext cx="8035014" cy="1312224"/>
          </a:xfrm>
        </p:spPr>
        <p:txBody>
          <a:bodyPr>
            <a:normAutofit/>
          </a:bodyPr>
          <a:lstStyle/>
          <a:p>
            <a:pPr algn="ctr"/>
            <a:r>
              <a:rPr lang="en-US" sz="5000" b="1" dirty="0">
                <a:solidFill>
                  <a:srgbClr val="4C4C4C"/>
                </a:solidFill>
                <a:latin typeface="Arial Black" panose="020B0A04020102020204" pitchFamily="34" charset="0"/>
              </a:rPr>
              <a:t>A Practical Approach</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237AEF2A-3A29-41F8-897D-9A80AA74FF87}"/>
              </a:ext>
            </a:extLst>
          </p:cNvPr>
          <p:cNvPicPr>
            <a:picLocks noChangeAspect="1"/>
          </p:cNvPicPr>
          <p:nvPr/>
        </p:nvPicPr>
        <p:blipFill>
          <a:blip r:embed="rId2"/>
          <a:stretch>
            <a:fillRect/>
          </a:stretch>
        </p:blipFill>
        <p:spPr>
          <a:xfrm>
            <a:off x="1480173" y="2354453"/>
            <a:ext cx="3267942" cy="2140501"/>
          </a:xfrm>
          <a:prstGeom prst="rect">
            <a:avLst/>
          </a:prstGeom>
        </p:spPr>
      </p:pic>
      <p:sp>
        <p:nvSpPr>
          <p:cNvPr id="3" name="Content Placeholder 2">
            <a:extLst>
              <a:ext uri="{FF2B5EF4-FFF2-40B4-BE49-F238E27FC236}">
                <a16:creationId xmlns:a16="http://schemas.microsoft.com/office/drawing/2014/main" id="{3BA89720-1D98-4833-96FE-3076954CBD31}"/>
              </a:ext>
            </a:extLst>
          </p:cNvPr>
          <p:cNvSpPr>
            <a:spLocks noGrp="1"/>
          </p:cNvSpPr>
          <p:nvPr>
            <p:ph idx="1"/>
          </p:nvPr>
        </p:nvSpPr>
        <p:spPr>
          <a:xfrm>
            <a:off x="5578679" y="1686187"/>
            <a:ext cx="6476301" cy="5171813"/>
          </a:xfrm>
        </p:spPr>
        <p:txBody>
          <a:bodyPr>
            <a:normAutofit/>
          </a:bodyPr>
          <a:lstStyle/>
          <a:p>
            <a:r>
              <a:rPr lang="en-US" b="1" dirty="0"/>
              <a:t>The Biblical silence about the differences and among Christians we see today is deafening (Acts 2:41, 47; 8:1)</a:t>
            </a:r>
          </a:p>
          <a:p>
            <a:r>
              <a:rPr lang="en-US" b="1" dirty="0"/>
              <a:t>How possible?  Unity of teaching and a united devotion to truth…</a:t>
            </a:r>
          </a:p>
          <a:p>
            <a:r>
              <a:rPr lang="en-US" b="1" dirty="0"/>
              <a:t>This isn’t just possible, but essential due to authoritative all sufficiency of the scriptures (2 Timothy 3:16-17)</a:t>
            </a:r>
          </a:p>
          <a:p>
            <a:r>
              <a:rPr lang="en-US" b="1" dirty="0"/>
              <a:t>The religious division that exists today is more than “not good” …it is wrong.  It is not a necessary evil… it is just evil.  Are we devoted to truth regardless? </a:t>
            </a:r>
          </a:p>
        </p:txBody>
      </p:sp>
    </p:spTree>
    <p:extLst>
      <p:ext uri="{BB962C8B-B14F-4D97-AF65-F5344CB8AC3E}">
        <p14:creationId xmlns:p14="http://schemas.microsoft.com/office/powerpoint/2010/main" val="3009815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31B7-0645-4BBB-8FEA-50A0EC6AB332}"/>
              </a:ext>
            </a:extLst>
          </p:cNvPr>
          <p:cNvSpPr>
            <a:spLocks noGrp="1"/>
          </p:cNvSpPr>
          <p:nvPr>
            <p:ph type="title"/>
          </p:nvPr>
        </p:nvSpPr>
        <p:spPr>
          <a:xfrm>
            <a:off x="4051884" y="318782"/>
            <a:ext cx="8035014" cy="1312224"/>
          </a:xfrm>
        </p:spPr>
        <p:txBody>
          <a:bodyPr>
            <a:noAutofit/>
          </a:bodyPr>
          <a:lstStyle/>
          <a:p>
            <a:pPr algn="ctr"/>
            <a:r>
              <a:rPr lang="en-US" sz="4200" b="1" dirty="0">
                <a:solidFill>
                  <a:srgbClr val="4C4C4C"/>
                </a:solidFill>
                <a:latin typeface="Arial Black" panose="020B0A04020102020204" pitchFamily="34" charset="0"/>
              </a:rPr>
              <a:t>Avoiding Sectarian Spirits</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237AEF2A-3A29-41F8-897D-9A80AA74FF87}"/>
              </a:ext>
            </a:extLst>
          </p:cNvPr>
          <p:cNvPicPr>
            <a:picLocks noChangeAspect="1"/>
          </p:cNvPicPr>
          <p:nvPr/>
        </p:nvPicPr>
        <p:blipFill>
          <a:blip r:embed="rId2"/>
          <a:stretch>
            <a:fillRect/>
          </a:stretch>
        </p:blipFill>
        <p:spPr>
          <a:xfrm>
            <a:off x="1480173" y="2354453"/>
            <a:ext cx="3267942" cy="2140501"/>
          </a:xfrm>
          <a:prstGeom prst="rect">
            <a:avLst/>
          </a:prstGeom>
        </p:spPr>
      </p:pic>
      <p:sp>
        <p:nvSpPr>
          <p:cNvPr id="3" name="Content Placeholder 2">
            <a:extLst>
              <a:ext uri="{FF2B5EF4-FFF2-40B4-BE49-F238E27FC236}">
                <a16:creationId xmlns:a16="http://schemas.microsoft.com/office/drawing/2014/main" id="{3BA89720-1D98-4833-96FE-3076954CBD31}"/>
              </a:ext>
            </a:extLst>
          </p:cNvPr>
          <p:cNvSpPr>
            <a:spLocks noGrp="1"/>
          </p:cNvSpPr>
          <p:nvPr>
            <p:ph idx="1"/>
          </p:nvPr>
        </p:nvSpPr>
        <p:spPr>
          <a:xfrm>
            <a:off x="5578679" y="1686187"/>
            <a:ext cx="6476301" cy="5171813"/>
          </a:xfrm>
        </p:spPr>
        <p:txBody>
          <a:bodyPr>
            <a:normAutofit/>
          </a:bodyPr>
          <a:lstStyle/>
          <a:p>
            <a:r>
              <a:rPr lang="en-US" b="1" dirty="0"/>
              <a:t>Isn’t a church of Christ part of the “Church of Christ” denomination? (Romans 16:16; 2 John 1:9-11)</a:t>
            </a:r>
          </a:p>
          <a:p>
            <a:pPr lvl="1"/>
            <a:r>
              <a:rPr lang="en-US" b="1" dirty="0"/>
              <a:t>Some do have a denominational mindset!</a:t>
            </a:r>
          </a:p>
          <a:p>
            <a:pPr lvl="1"/>
            <a:r>
              <a:rPr lang="en-US" b="1" dirty="0"/>
              <a:t>This church has no real denominational ties</a:t>
            </a:r>
          </a:p>
          <a:p>
            <a:pPr lvl="1"/>
            <a:r>
              <a:rPr lang="en-US" b="1" dirty="0"/>
              <a:t>Similarities between churches does not create a denomination – See 1</a:t>
            </a:r>
            <a:r>
              <a:rPr lang="en-US" b="1" baseline="30000" dirty="0"/>
              <a:t>st</a:t>
            </a:r>
            <a:r>
              <a:rPr lang="en-US" b="1" dirty="0"/>
              <a:t> c. churches!</a:t>
            </a:r>
          </a:p>
          <a:p>
            <a:pPr lvl="1"/>
            <a:r>
              <a:rPr lang="en-US" b="1" dirty="0"/>
              <a:t>Exclusivity and narrowness does not create a denomination – See 1</a:t>
            </a:r>
            <a:r>
              <a:rPr lang="en-US" b="1" baseline="30000" dirty="0"/>
              <a:t>st</a:t>
            </a:r>
            <a:r>
              <a:rPr lang="en-US" b="1" dirty="0"/>
              <a:t> c. churches! </a:t>
            </a:r>
          </a:p>
          <a:p>
            <a:r>
              <a:rPr lang="en-US" b="1" dirty="0"/>
              <a:t>We must resist the tendency to view God’s people in a sectarian way.  Words often reflect what the way we think.</a:t>
            </a:r>
          </a:p>
        </p:txBody>
      </p:sp>
    </p:spTree>
    <p:extLst>
      <p:ext uri="{BB962C8B-B14F-4D97-AF65-F5344CB8AC3E}">
        <p14:creationId xmlns:p14="http://schemas.microsoft.com/office/powerpoint/2010/main" val="128148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75D6C-9A88-46AA-925F-9BAD89DBF53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1E3B509-B640-4216-89E3-3439DF12A05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56C4A778-92E9-4C4C-A61A-0DFBBC2B35CF}"/>
              </a:ext>
            </a:extLst>
          </p:cNvPr>
          <p:cNvPicPr>
            <a:picLocks noChangeAspect="1"/>
          </p:cNvPicPr>
          <p:nvPr/>
        </p:nvPicPr>
        <p:blipFill>
          <a:blip r:embed="rId2"/>
          <a:stretch>
            <a:fillRect/>
          </a:stretch>
        </p:blipFill>
        <p:spPr>
          <a:xfrm>
            <a:off x="0" y="0"/>
            <a:ext cx="12192000" cy="6871002"/>
          </a:xfrm>
          <a:prstGeom prst="rect">
            <a:avLst/>
          </a:prstGeom>
        </p:spPr>
      </p:pic>
      <p:sp>
        <p:nvSpPr>
          <p:cNvPr id="5" name="Rectangle 4">
            <a:extLst>
              <a:ext uri="{FF2B5EF4-FFF2-40B4-BE49-F238E27FC236}">
                <a16:creationId xmlns:a16="http://schemas.microsoft.com/office/drawing/2014/main" id="{2942C7B8-B6E0-4E50-99AB-8A3B72929DBD}"/>
              </a:ext>
            </a:extLst>
          </p:cNvPr>
          <p:cNvSpPr/>
          <p:nvPr/>
        </p:nvSpPr>
        <p:spPr>
          <a:xfrm>
            <a:off x="5050172" y="5385732"/>
            <a:ext cx="3674378" cy="9060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 name="Rectangle 5">
            <a:extLst>
              <a:ext uri="{FF2B5EF4-FFF2-40B4-BE49-F238E27FC236}">
                <a16:creationId xmlns:a16="http://schemas.microsoft.com/office/drawing/2014/main" id="{2D905027-8941-443A-A4F1-F6251C24952B}"/>
              </a:ext>
            </a:extLst>
          </p:cNvPr>
          <p:cNvSpPr/>
          <p:nvPr/>
        </p:nvSpPr>
        <p:spPr>
          <a:xfrm>
            <a:off x="3575107" y="6006517"/>
            <a:ext cx="6609127" cy="689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7" name="Rectangle 6">
            <a:extLst>
              <a:ext uri="{FF2B5EF4-FFF2-40B4-BE49-F238E27FC236}">
                <a16:creationId xmlns:a16="http://schemas.microsoft.com/office/drawing/2014/main" id="{DD477BCA-4853-4C49-8D66-9B95C70B27E0}"/>
              </a:ext>
            </a:extLst>
          </p:cNvPr>
          <p:cNvSpPr/>
          <p:nvPr/>
        </p:nvSpPr>
        <p:spPr>
          <a:xfrm>
            <a:off x="366796" y="225413"/>
            <a:ext cx="5883342" cy="2554545"/>
          </a:xfrm>
          <a:prstGeom prst="rect">
            <a:avLst/>
          </a:prstGeom>
          <a:noFill/>
        </p:spPr>
        <p:txBody>
          <a:bodyPr wrap="none" lIns="91440" tIns="45720" rIns="91440" bIns="45720">
            <a:spAutoFit/>
          </a:bodyPr>
          <a:lstStyle/>
          <a:p>
            <a:pPr algn="ctr"/>
            <a:r>
              <a:rPr lang="en-US" sz="8000" b="1" cap="none" spc="0" dirty="0">
                <a:ln w="0">
                  <a:solidFill>
                    <a:sysClr val="windowText" lastClr="000000"/>
                  </a:solidFill>
                </a:ln>
                <a:solidFill>
                  <a:srgbClr val="C00000"/>
                </a:solidFill>
                <a:effectLst>
                  <a:outerShdw blurRad="38100" dist="19050" dir="2700000" algn="tl" rotWithShape="0">
                    <a:schemeClr val="dk1">
                      <a:alpha val="40000"/>
                    </a:schemeClr>
                  </a:outerShdw>
                </a:effectLst>
                <a:latin typeface="Arial Black" panose="020B0A04020102020204" pitchFamily="34" charset="0"/>
              </a:rPr>
              <a:t>Simply </a:t>
            </a:r>
          </a:p>
          <a:p>
            <a:pPr algn="ctr"/>
            <a:r>
              <a:rPr lang="en-US" sz="8000" b="1" cap="none" spc="0" dirty="0">
                <a:ln w="0">
                  <a:solidFill>
                    <a:sysClr val="windowText" lastClr="000000"/>
                  </a:solidFill>
                </a:ln>
                <a:solidFill>
                  <a:srgbClr val="C00000"/>
                </a:solidFill>
                <a:effectLst>
                  <a:outerShdw blurRad="38100" dist="19050" dir="2700000" algn="tl" rotWithShape="0">
                    <a:schemeClr val="dk1">
                      <a:alpha val="40000"/>
                    </a:schemeClr>
                  </a:outerShdw>
                </a:effectLst>
                <a:latin typeface="Arial Black" panose="020B0A04020102020204" pitchFamily="34" charset="0"/>
              </a:rPr>
              <a:t>Christians</a:t>
            </a:r>
          </a:p>
        </p:txBody>
      </p:sp>
    </p:spTree>
    <p:extLst>
      <p:ext uri="{BB962C8B-B14F-4D97-AF65-F5344CB8AC3E}">
        <p14:creationId xmlns:p14="http://schemas.microsoft.com/office/powerpoint/2010/main" val="895660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DE850D"/>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06E9BDA-A34B-42AD-960D-0B7AC7B6E944}"/>
              </a:ext>
            </a:extLst>
          </p:cNvPr>
          <p:cNvPicPr>
            <a:picLocks noChangeAspect="1"/>
          </p:cNvPicPr>
          <p:nvPr/>
        </p:nvPicPr>
        <p:blipFill>
          <a:blip r:embed="rId2"/>
          <a:stretch>
            <a:fillRect/>
          </a:stretch>
        </p:blipFill>
        <p:spPr>
          <a:xfrm>
            <a:off x="4597887" y="1102507"/>
            <a:ext cx="6924511" cy="4604800"/>
          </a:xfrm>
          <a:prstGeom prst="rect">
            <a:avLst/>
          </a:prstGeom>
        </p:spPr>
      </p:pic>
      <p:sp>
        <p:nvSpPr>
          <p:cNvPr id="5" name="Rectangle 4">
            <a:extLst>
              <a:ext uri="{FF2B5EF4-FFF2-40B4-BE49-F238E27FC236}">
                <a16:creationId xmlns:a16="http://schemas.microsoft.com/office/drawing/2014/main" id="{87604A72-AF92-49D9-868D-C629C955279E}"/>
              </a:ext>
            </a:extLst>
          </p:cNvPr>
          <p:cNvSpPr/>
          <p:nvPr/>
        </p:nvSpPr>
        <p:spPr>
          <a:xfrm>
            <a:off x="115776" y="0"/>
            <a:ext cx="12076224" cy="1015663"/>
          </a:xfrm>
          <a:prstGeom prst="rect">
            <a:avLst/>
          </a:prstGeom>
          <a:noFill/>
        </p:spPr>
        <p:txBody>
          <a:bodyPr wrap="square" lIns="91440" tIns="45720" rIns="91440" bIns="45720">
            <a:spAutoFit/>
          </a:bodyPr>
          <a:lstStyle/>
          <a:p>
            <a:pPr algn="ctr"/>
            <a:r>
              <a:rPr lang="en-US" sz="6000" b="1"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Standing On The Word</a:t>
            </a:r>
          </a:p>
        </p:txBody>
      </p:sp>
      <p:sp>
        <p:nvSpPr>
          <p:cNvPr id="6" name="Rectangle 5">
            <a:extLst>
              <a:ext uri="{FF2B5EF4-FFF2-40B4-BE49-F238E27FC236}">
                <a16:creationId xmlns:a16="http://schemas.microsoft.com/office/drawing/2014/main" id="{7F8E30F2-8069-49BA-871F-D05D324B9D21}"/>
              </a:ext>
            </a:extLst>
          </p:cNvPr>
          <p:cNvSpPr/>
          <p:nvPr/>
        </p:nvSpPr>
        <p:spPr>
          <a:xfrm>
            <a:off x="109056" y="1356487"/>
            <a:ext cx="3632433" cy="4955203"/>
          </a:xfrm>
          <a:prstGeom prst="rect">
            <a:avLst/>
          </a:prstGeom>
        </p:spPr>
        <p:txBody>
          <a:bodyPr wrap="square">
            <a:spAutoFit/>
          </a:bodyPr>
          <a:lstStyle/>
          <a:p>
            <a:pPr algn="ctr"/>
            <a:r>
              <a:rPr lang="en-US" sz="2400" b="1" dirty="0">
                <a:solidFill>
                  <a:srgbClr val="C00000"/>
                </a:solidFill>
              </a:rPr>
              <a:t>test the spirits</a:t>
            </a:r>
          </a:p>
          <a:p>
            <a:pPr algn="ctr"/>
            <a:endParaRPr lang="en-US" sz="1400" b="1" dirty="0">
              <a:solidFill>
                <a:srgbClr val="C00000"/>
              </a:solidFill>
            </a:endParaRPr>
          </a:p>
          <a:p>
            <a:pPr algn="ctr"/>
            <a:r>
              <a:rPr lang="en-US" sz="2400" b="1" dirty="0">
                <a:solidFill>
                  <a:srgbClr val="C00000"/>
                </a:solidFill>
              </a:rPr>
              <a:t>practice book, chapter, and verse Christianity</a:t>
            </a:r>
          </a:p>
          <a:p>
            <a:pPr algn="ctr"/>
            <a:endParaRPr lang="en-US" sz="1600" b="1" dirty="0">
              <a:solidFill>
                <a:srgbClr val="C00000"/>
              </a:solidFill>
            </a:endParaRPr>
          </a:p>
          <a:p>
            <a:pPr algn="ctr"/>
            <a:r>
              <a:rPr lang="en-US" sz="2400" b="1" dirty="0">
                <a:solidFill>
                  <a:srgbClr val="C00000"/>
                </a:solidFill>
              </a:rPr>
              <a:t>seek scriptural authority for everything </a:t>
            </a:r>
          </a:p>
          <a:p>
            <a:pPr algn="ctr"/>
            <a:endParaRPr lang="en-US" sz="1400" b="1" dirty="0">
              <a:solidFill>
                <a:srgbClr val="C00000"/>
              </a:solidFill>
            </a:endParaRPr>
          </a:p>
          <a:p>
            <a:pPr algn="ctr"/>
            <a:r>
              <a:rPr lang="en-US" sz="2400" b="1" dirty="0">
                <a:solidFill>
                  <a:srgbClr val="C00000"/>
                </a:solidFill>
              </a:rPr>
              <a:t>commit to Biblical accuracy</a:t>
            </a:r>
          </a:p>
          <a:p>
            <a:pPr algn="ctr"/>
            <a:endParaRPr lang="en-US" sz="1400" b="1" dirty="0">
              <a:solidFill>
                <a:srgbClr val="C00000"/>
              </a:solidFill>
            </a:endParaRPr>
          </a:p>
          <a:p>
            <a:pPr algn="ctr"/>
            <a:r>
              <a:rPr lang="en-US" sz="2400" b="1" dirty="0">
                <a:solidFill>
                  <a:srgbClr val="C00000"/>
                </a:solidFill>
              </a:rPr>
              <a:t>follow the Bible pattern </a:t>
            </a:r>
          </a:p>
          <a:p>
            <a:pPr algn="ctr"/>
            <a:endParaRPr lang="en-US" sz="1400" b="1" dirty="0">
              <a:solidFill>
                <a:srgbClr val="C00000"/>
              </a:solidFill>
            </a:endParaRPr>
          </a:p>
          <a:p>
            <a:pPr algn="ctr"/>
            <a:r>
              <a:rPr lang="en-US" sz="2400" b="1" dirty="0">
                <a:solidFill>
                  <a:srgbClr val="C00000"/>
                </a:solidFill>
              </a:rPr>
              <a:t>never stop seeking restoration to New Testament Christianity </a:t>
            </a:r>
          </a:p>
        </p:txBody>
      </p:sp>
    </p:spTree>
    <p:extLst>
      <p:ext uri="{BB962C8B-B14F-4D97-AF65-F5344CB8AC3E}">
        <p14:creationId xmlns:p14="http://schemas.microsoft.com/office/powerpoint/2010/main" val="420093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31B7-0645-4BBB-8FEA-50A0EC6AB332}"/>
              </a:ext>
            </a:extLst>
          </p:cNvPr>
          <p:cNvSpPr>
            <a:spLocks noGrp="1"/>
          </p:cNvSpPr>
          <p:nvPr>
            <p:ph type="title"/>
          </p:nvPr>
        </p:nvSpPr>
        <p:spPr>
          <a:xfrm>
            <a:off x="4051884" y="151599"/>
            <a:ext cx="8035014" cy="1538130"/>
          </a:xfrm>
        </p:spPr>
        <p:txBody>
          <a:bodyPr>
            <a:normAutofit/>
          </a:bodyPr>
          <a:lstStyle/>
          <a:p>
            <a:pPr algn="ctr"/>
            <a:r>
              <a:rPr lang="en-US" sz="5500" b="1" dirty="0">
                <a:solidFill>
                  <a:srgbClr val="4C4C4C"/>
                </a:solidFill>
                <a:latin typeface="Arial Black" panose="020B0A04020102020204" pitchFamily="34" charset="0"/>
              </a:rPr>
              <a:t>What’s In A Name?</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237AEF2A-3A29-41F8-897D-9A80AA74FF87}"/>
              </a:ext>
            </a:extLst>
          </p:cNvPr>
          <p:cNvPicPr>
            <a:picLocks noChangeAspect="1"/>
          </p:cNvPicPr>
          <p:nvPr/>
        </p:nvPicPr>
        <p:blipFill>
          <a:blip r:embed="rId2"/>
          <a:stretch>
            <a:fillRect/>
          </a:stretch>
        </p:blipFill>
        <p:spPr>
          <a:xfrm>
            <a:off x="1480173" y="2354453"/>
            <a:ext cx="3267942" cy="2140501"/>
          </a:xfrm>
          <a:prstGeom prst="rect">
            <a:avLst/>
          </a:prstGeom>
        </p:spPr>
      </p:pic>
      <p:sp>
        <p:nvSpPr>
          <p:cNvPr id="3" name="Content Placeholder 2">
            <a:extLst>
              <a:ext uri="{FF2B5EF4-FFF2-40B4-BE49-F238E27FC236}">
                <a16:creationId xmlns:a16="http://schemas.microsoft.com/office/drawing/2014/main" id="{3BA89720-1D98-4833-96FE-3076954CBD31}"/>
              </a:ext>
            </a:extLst>
          </p:cNvPr>
          <p:cNvSpPr>
            <a:spLocks noGrp="1"/>
          </p:cNvSpPr>
          <p:nvPr>
            <p:ph idx="1"/>
          </p:nvPr>
        </p:nvSpPr>
        <p:spPr>
          <a:xfrm>
            <a:off x="5578679" y="1686187"/>
            <a:ext cx="6476301" cy="4490775"/>
          </a:xfrm>
        </p:spPr>
        <p:txBody>
          <a:bodyPr>
            <a:normAutofit/>
          </a:bodyPr>
          <a:lstStyle/>
          <a:p>
            <a:r>
              <a:rPr lang="en-US" b="1" dirty="0"/>
              <a:t>Isaiah prophesied of a new name   (Isaiah 56:4-5; 62:2-4; 65:13-16)</a:t>
            </a:r>
          </a:p>
        </p:txBody>
      </p:sp>
    </p:spTree>
    <p:extLst>
      <p:ext uri="{BB962C8B-B14F-4D97-AF65-F5344CB8AC3E}">
        <p14:creationId xmlns:p14="http://schemas.microsoft.com/office/powerpoint/2010/main" val="237080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A7A7B2-E597-41A7-9233-0BF742CF3FEF}"/>
              </a:ext>
            </a:extLst>
          </p:cNvPr>
          <p:cNvSpPr/>
          <p:nvPr/>
        </p:nvSpPr>
        <p:spPr>
          <a:xfrm>
            <a:off x="178675" y="102927"/>
            <a:ext cx="11855669" cy="6740307"/>
          </a:xfrm>
          <a:prstGeom prst="rect">
            <a:avLst/>
          </a:prstGeom>
        </p:spPr>
        <p:txBody>
          <a:bodyPr wrap="square">
            <a:spAutoFit/>
          </a:bodyPr>
          <a:lstStyle/>
          <a:p>
            <a:pPr algn="ctr"/>
            <a:r>
              <a:rPr lang="en-US" sz="2400" b="1" dirty="0"/>
              <a:t>For thus says the LORD: “To the eunuchs who keep my Sabbaths, who choose the things that please me and hold fast my covenant, I will give in my house and within my walls a monument and </a:t>
            </a:r>
            <a:r>
              <a:rPr lang="en-US" sz="2400" b="1" dirty="0">
                <a:solidFill>
                  <a:srgbClr val="C00000"/>
                </a:solidFill>
              </a:rPr>
              <a:t>a name better </a:t>
            </a:r>
            <a:r>
              <a:rPr lang="en-US" sz="2400" b="1" dirty="0"/>
              <a:t>than sons and daughters; I will give them </a:t>
            </a:r>
            <a:r>
              <a:rPr lang="en-US" sz="2400" b="1" dirty="0">
                <a:solidFill>
                  <a:srgbClr val="C00000"/>
                </a:solidFill>
              </a:rPr>
              <a:t>an everlasting name</a:t>
            </a:r>
            <a:r>
              <a:rPr lang="en-US" sz="2400" b="1" dirty="0"/>
              <a:t> that shall not be cut off.  (Isaiah 56:4-5)</a:t>
            </a:r>
          </a:p>
          <a:p>
            <a:pPr algn="ctr"/>
            <a:endParaRPr lang="en-US" sz="2400" b="1" dirty="0"/>
          </a:p>
          <a:p>
            <a:pPr algn="ctr"/>
            <a:r>
              <a:rPr lang="en-US" sz="2400" b="1" dirty="0"/>
              <a:t>The nations shall see your righteousness, and all the kings your glory, and </a:t>
            </a:r>
            <a:r>
              <a:rPr lang="en-US" sz="2400" b="1" dirty="0">
                <a:solidFill>
                  <a:srgbClr val="C00000"/>
                </a:solidFill>
              </a:rPr>
              <a:t>you shall be called by a new name that the mouth of the LORD will give</a:t>
            </a:r>
            <a:r>
              <a:rPr lang="en-US" sz="2400" b="1" dirty="0"/>
              <a:t>. You shall be a crown of beauty in the hand of the LORD, and a royal diadem in the hand of your God. You shall no more be termed Forsaken, and your land shall no more be termed Desolate, but you shall be called My Delight Is in Her, and your land Married; for the LORD delights in you, and your land shall be married.  (Isaiah 62:2-4)</a:t>
            </a:r>
          </a:p>
          <a:p>
            <a:pPr algn="ctr"/>
            <a:endParaRPr lang="en-US" sz="2400" b="1" dirty="0"/>
          </a:p>
          <a:p>
            <a:pPr algn="ctr"/>
            <a:r>
              <a:rPr lang="en-US" sz="2400" b="1" dirty="0"/>
              <a:t> behold, my servants shall sing for gladness of heart, but you shall cry out for pain of heart and shall wail for breaking of spirit. You shall leave your name to my chosen for a curse, and the Lord GOD will put you to death, but his servants </a:t>
            </a:r>
            <a:r>
              <a:rPr lang="en-US" sz="2400" b="1" dirty="0">
                <a:solidFill>
                  <a:srgbClr val="C00000"/>
                </a:solidFill>
              </a:rPr>
              <a:t>he will call by another name</a:t>
            </a:r>
            <a:r>
              <a:rPr lang="en-US" sz="2400" b="1" dirty="0"/>
              <a:t>, so that he who blesses himself in the land shall bless himself by the God of truth, and he who takes an oath in the land shall swear by the God of truth; because the former troubles are forgotten and are hidden from my eyes.  (Isaiah 65:14-16)</a:t>
            </a:r>
          </a:p>
        </p:txBody>
      </p:sp>
    </p:spTree>
    <p:extLst>
      <p:ext uri="{BB962C8B-B14F-4D97-AF65-F5344CB8AC3E}">
        <p14:creationId xmlns:p14="http://schemas.microsoft.com/office/powerpoint/2010/main" val="32766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31B7-0645-4BBB-8FEA-50A0EC6AB332}"/>
              </a:ext>
            </a:extLst>
          </p:cNvPr>
          <p:cNvSpPr>
            <a:spLocks noGrp="1"/>
          </p:cNvSpPr>
          <p:nvPr>
            <p:ph type="title"/>
          </p:nvPr>
        </p:nvSpPr>
        <p:spPr>
          <a:xfrm>
            <a:off x="4051884" y="151599"/>
            <a:ext cx="8035014" cy="1538130"/>
          </a:xfrm>
        </p:spPr>
        <p:txBody>
          <a:bodyPr>
            <a:normAutofit/>
          </a:bodyPr>
          <a:lstStyle/>
          <a:p>
            <a:pPr algn="ctr"/>
            <a:r>
              <a:rPr lang="en-US" sz="5500" b="1" dirty="0">
                <a:solidFill>
                  <a:srgbClr val="4C4C4C"/>
                </a:solidFill>
                <a:latin typeface="Arial Black" panose="020B0A04020102020204" pitchFamily="34" charset="0"/>
              </a:rPr>
              <a:t>What’s In A Name?</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237AEF2A-3A29-41F8-897D-9A80AA74FF87}"/>
              </a:ext>
            </a:extLst>
          </p:cNvPr>
          <p:cNvPicPr>
            <a:picLocks noChangeAspect="1"/>
          </p:cNvPicPr>
          <p:nvPr/>
        </p:nvPicPr>
        <p:blipFill>
          <a:blip r:embed="rId2"/>
          <a:stretch>
            <a:fillRect/>
          </a:stretch>
        </p:blipFill>
        <p:spPr>
          <a:xfrm>
            <a:off x="1480173" y="2354453"/>
            <a:ext cx="3267942" cy="2140501"/>
          </a:xfrm>
          <a:prstGeom prst="rect">
            <a:avLst/>
          </a:prstGeom>
        </p:spPr>
      </p:pic>
      <p:sp>
        <p:nvSpPr>
          <p:cNvPr id="3" name="Content Placeholder 2">
            <a:extLst>
              <a:ext uri="{FF2B5EF4-FFF2-40B4-BE49-F238E27FC236}">
                <a16:creationId xmlns:a16="http://schemas.microsoft.com/office/drawing/2014/main" id="{3BA89720-1D98-4833-96FE-3076954CBD31}"/>
              </a:ext>
            </a:extLst>
          </p:cNvPr>
          <p:cNvSpPr>
            <a:spLocks noGrp="1"/>
          </p:cNvSpPr>
          <p:nvPr>
            <p:ph idx="1"/>
          </p:nvPr>
        </p:nvSpPr>
        <p:spPr>
          <a:xfrm>
            <a:off x="5578679" y="1686187"/>
            <a:ext cx="6476301" cy="4490775"/>
          </a:xfrm>
        </p:spPr>
        <p:txBody>
          <a:bodyPr>
            <a:normAutofit/>
          </a:bodyPr>
          <a:lstStyle/>
          <a:p>
            <a:r>
              <a:rPr lang="en-US" b="1" dirty="0"/>
              <a:t>Isaiah prophesied of a new name   (Isaiah 56:4-5; 62:2-4; 65:13-16)</a:t>
            </a:r>
          </a:p>
          <a:p>
            <a:r>
              <a:rPr lang="en-US" b="1" dirty="0"/>
              <a:t>These prophecies are seen fulfilled in the early church in the book of Acts           (1:8; 2:41; 8:4; 10:47-48; 11:18, 21, 26)</a:t>
            </a:r>
          </a:p>
        </p:txBody>
      </p:sp>
    </p:spTree>
    <p:extLst>
      <p:ext uri="{BB962C8B-B14F-4D97-AF65-F5344CB8AC3E}">
        <p14:creationId xmlns:p14="http://schemas.microsoft.com/office/powerpoint/2010/main" val="200039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A7A7B2-E597-41A7-9233-0BF742CF3FEF}"/>
              </a:ext>
            </a:extLst>
          </p:cNvPr>
          <p:cNvSpPr/>
          <p:nvPr/>
        </p:nvSpPr>
        <p:spPr>
          <a:xfrm>
            <a:off x="178675" y="102927"/>
            <a:ext cx="11855669" cy="5078313"/>
          </a:xfrm>
          <a:prstGeom prst="rect">
            <a:avLst/>
          </a:prstGeom>
        </p:spPr>
        <p:txBody>
          <a:bodyPr wrap="square">
            <a:spAutoFit/>
          </a:bodyPr>
          <a:lstStyle/>
          <a:p>
            <a:pPr algn="ctr"/>
            <a:r>
              <a:rPr lang="en-US" sz="3600" b="1" dirty="0"/>
              <a:t>But you will receive power when the Holy Spirit has come upon you, and you will be my witnesses in Jerusalem and in all Judea and Samaria, and to the end of the earth.” (Acts 1:8)</a:t>
            </a:r>
          </a:p>
          <a:p>
            <a:pPr algn="ctr"/>
            <a:endParaRPr lang="en-US" sz="3600" b="1" dirty="0"/>
          </a:p>
          <a:p>
            <a:pPr algn="ctr"/>
            <a:r>
              <a:rPr lang="en-US" sz="3600" b="1" dirty="0"/>
              <a:t> So those who received his word were baptized, and there were added that day about three thousand souls.  (Acts 2:41)</a:t>
            </a:r>
          </a:p>
          <a:p>
            <a:pPr algn="ctr"/>
            <a:endParaRPr lang="en-US" sz="3600" b="1" dirty="0"/>
          </a:p>
          <a:p>
            <a:pPr algn="ctr"/>
            <a:r>
              <a:rPr lang="en-US" sz="3600" b="1" dirty="0"/>
              <a:t>Now those who were scattered went about preaching the word.  (Acts 8:4)</a:t>
            </a:r>
          </a:p>
        </p:txBody>
      </p:sp>
    </p:spTree>
    <p:extLst>
      <p:ext uri="{BB962C8B-B14F-4D97-AF65-F5344CB8AC3E}">
        <p14:creationId xmlns:p14="http://schemas.microsoft.com/office/powerpoint/2010/main" val="32580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A7A7B2-E597-41A7-9233-0BF742CF3FEF}"/>
              </a:ext>
            </a:extLst>
          </p:cNvPr>
          <p:cNvSpPr/>
          <p:nvPr/>
        </p:nvSpPr>
        <p:spPr>
          <a:xfrm>
            <a:off x="178675" y="102927"/>
            <a:ext cx="11855669" cy="6555641"/>
          </a:xfrm>
          <a:prstGeom prst="rect">
            <a:avLst/>
          </a:prstGeom>
        </p:spPr>
        <p:txBody>
          <a:bodyPr wrap="square">
            <a:spAutoFit/>
          </a:bodyPr>
          <a:lstStyle/>
          <a:p>
            <a:pPr algn="ctr"/>
            <a:r>
              <a:rPr lang="en-US" sz="3000" b="1" dirty="0"/>
              <a:t>“Can anyone withhold water for baptizing these people, who have received the Holy Spirit just as we have?” And he commanded them to be baptized in the name of Jesus Christ. Then they asked him to remain for some days.  (Acts 10:47-48)</a:t>
            </a:r>
          </a:p>
          <a:p>
            <a:pPr algn="ctr"/>
            <a:endParaRPr lang="en-US" sz="3000" b="1" dirty="0"/>
          </a:p>
          <a:p>
            <a:pPr algn="ctr"/>
            <a:r>
              <a:rPr lang="en-US" sz="3000" b="1" dirty="0"/>
              <a:t>When they heard these things they fell silent. And they glorified God, saying, “Then to the Gentiles also God has granted repentance that leads to life.”  (Acts 11:18)</a:t>
            </a:r>
          </a:p>
          <a:p>
            <a:pPr algn="ctr"/>
            <a:endParaRPr lang="en-US" sz="3000" b="1" dirty="0"/>
          </a:p>
          <a:p>
            <a:pPr algn="ctr"/>
            <a:r>
              <a:rPr lang="en-US" sz="3000" b="1" dirty="0"/>
              <a:t>And the hand of the Lord was with them, and a great number who believed turned to the Lord… and when he had found him, he brought him to Antioch. For a whole year they met with the church and taught a great many people. And in Antioch the disciples were </a:t>
            </a:r>
            <a:r>
              <a:rPr lang="en-US" sz="3000" b="1" dirty="0">
                <a:solidFill>
                  <a:srgbClr val="C00000"/>
                </a:solidFill>
              </a:rPr>
              <a:t>first called Christians</a:t>
            </a:r>
            <a:r>
              <a:rPr lang="en-US" sz="3000" b="1" dirty="0"/>
              <a:t>.  (Acts 11:21, 26)</a:t>
            </a:r>
          </a:p>
        </p:txBody>
      </p:sp>
    </p:spTree>
    <p:extLst>
      <p:ext uri="{BB962C8B-B14F-4D97-AF65-F5344CB8AC3E}">
        <p14:creationId xmlns:p14="http://schemas.microsoft.com/office/powerpoint/2010/main" val="292649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31B7-0645-4BBB-8FEA-50A0EC6AB332}"/>
              </a:ext>
            </a:extLst>
          </p:cNvPr>
          <p:cNvSpPr>
            <a:spLocks noGrp="1"/>
          </p:cNvSpPr>
          <p:nvPr>
            <p:ph type="title"/>
          </p:nvPr>
        </p:nvSpPr>
        <p:spPr>
          <a:xfrm>
            <a:off x="4051884" y="151599"/>
            <a:ext cx="8035014" cy="1538130"/>
          </a:xfrm>
        </p:spPr>
        <p:txBody>
          <a:bodyPr>
            <a:normAutofit/>
          </a:bodyPr>
          <a:lstStyle/>
          <a:p>
            <a:pPr algn="ctr"/>
            <a:r>
              <a:rPr lang="en-US" sz="5500" b="1" dirty="0">
                <a:solidFill>
                  <a:srgbClr val="4C4C4C"/>
                </a:solidFill>
                <a:latin typeface="Arial Black" panose="020B0A04020102020204" pitchFamily="34" charset="0"/>
              </a:rPr>
              <a:t>What’s In A Name?</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237AEF2A-3A29-41F8-897D-9A80AA74FF87}"/>
              </a:ext>
            </a:extLst>
          </p:cNvPr>
          <p:cNvPicPr>
            <a:picLocks noChangeAspect="1"/>
          </p:cNvPicPr>
          <p:nvPr/>
        </p:nvPicPr>
        <p:blipFill>
          <a:blip r:embed="rId2"/>
          <a:stretch>
            <a:fillRect/>
          </a:stretch>
        </p:blipFill>
        <p:spPr>
          <a:xfrm>
            <a:off x="1480173" y="2354453"/>
            <a:ext cx="3267942" cy="2140501"/>
          </a:xfrm>
          <a:prstGeom prst="rect">
            <a:avLst/>
          </a:prstGeom>
        </p:spPr>
      </p:pic>
      <p:sp>
        <p:nvSpPr>
          <p:cNvPr id="3" name="Content Placeholder 2">
            <a:extLst>
              <a:ext uri="{FF2B5EF4-FFF2-40B4-BE49-F238E27FC236}">
                <a16:creationId xmlns:a16="http://schemas.microsoft.com/office/drawing/2014/main" id="{3BA89720-1D98-4833-96FE-3076954CBD31}"/>
              </a:ext>
            </a:extLst>
          </p:cNvPr>
          <p:cNvSpPr>
            <a:spLocks noGrp="1"/>
          </p:cNvSpPr>
          <p:nvPr>
            <p:ph idx="1"/>
          </p:nvPr>
        </p:nvSpPr>
        <p:spPr>
          <a:xfrm>
            <a:off x="5578679" y="1686187"/>
            <a:ext cx="6476301" cy="5171813"/>
          </a:xfrm>
        </p:spPr>
        <p:txBody>
          <a:bodyPr>
            <a:normAutofit/>
          </a:bodyPr>
          <a:lstStyle/>
          <a:p>
            <a:r>
              <a:rPr lang="en-US" b="1" dirty="0"/>
              <a:t>Isaiah prophesied of a new name   (Isaiah 56:4-5; 62:2-4; 65:13-16)</a:t>
            </a:r>
          </a:p>
          <a:p>
            <a:r>
              <a:rPr lang="en-US" b="1" dirty="0"/>
              <a:t>These prophecies are seen fulfilled in the early church in the book of Acts           (1:8; 2:41; 8:4; 10:47-48; 11:18, 21, 26)</a:t>
            </a:r>
          </a:p>
          <a:p>
            <a:r>
              <a:rPr lang="en-US" b="1" dirty="0"/>
              <a:t>If other descriptions exist, why is the name Christian so prolific among believers today?  It is HIS name.  It is the fulfillment of prophecy (Deut. 28:9-10)</a:t>
            </a:r>
          </a:p>
        </p:txBody>
      </p:sp>
    </p:spTree>
    <p:extLst>
      <p:ext uri="{BB962C8B-B14F-4D97-AF65-F5344CB8AC3E}">
        <p14:creationId xmlns:p14="http://schemas.microsoft.com/office/powerpoint/2010/main" val="1667694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2139</Words>
  <Application>Microsoft Office PowerPoint</Application>
  <PresentationFormat>Widescreen</PresentationFormat>
  <Paragraphs>106</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Black</vt:lpstr>
      <vt:lpstr>Calibri</vt:lpstr>
      <vt:lpstr>Calibri Light</vt:lpstr>
      <vt:lpstr>Office Theme</vt:lpstr>
      <vt:lpstr>PowerPoint Presentation</vt:lpstr>
      <vt:lpstr>PowerPoint Presentation</vt:lpstr>
      <vt:lpstr>PowerPoint Presentation</vt:lpstr>
      <vt:lpstr>What’s In A Name?</vt:lpstr>
      <vt:lpstr>PowerPoint Presentation</vt:lpstr>
      <vt:lpstr>What’s In A Name?</vt:lpstr>
      <vt:lpstr>PowerPoint Presentation</vt:lpstr>
      <vt:lpstr>PowerPoint Presentation</vt:lpstr>
      <vt:lpstr>What’s In A Name?</vt:lpstr>
      <vt:lpstr>PowerPoint Presentation</vt:lpstr>
      <vt:lpstr>What’s In A Name?</vt:lpstr>
      <vt:lpstr>PowerPoint Presentation</vt:lpstr>
      <vt:lpstr>PowerPoint Presentation</vt:lpstr>
      <vt:lpstr>A Practical Approach</vt:lpstr>
      <vt:lpstr>PowerPoint Presentation</vt:lpstr>
      <vt:lpstr>A Practical Approach</vt:lpstr>
      <vt:lpstr>PowerPoint Presentation</vt:lpstr>
      <vt:lpstr>A Practical Approach</vt:lpstr>
      <vt:lpstr>PowerPoint Presentation</vt:lpstr>
      <vt:lpstr>PowerPoint Presentation</vt:lpstr>
      <vt:lpstr>PowerPoint Presentation</vt:lpstr>
      <vt:lpstr>A Practical Approach</vt:lpstr>
      <vt:lpstr>PowerPoint Presentation</vt:lpstr>
      <vt:lpstr>A Practical Approach</vt:lpstr>
      <vt:lpstr>PowerPoint Presentation</vt:lpstr>
      <vt:lpstr>A Practical Approach</vt:lpstr>
      <vt:lpstr>PowerPoint Presentation</vt:lpstr>
      <vt:lpstr>A Practical Approach</vt:lpstr>
      <vt:lpstr>Avoiding Sectarian Spirits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Beard</dc:creator>
  <cp:lastModifiedBy>Jonathan Perz</cp:lastModifiedBy>
  <cp:revision>11</cp:revision>
  <dcterms:created xsi:type="dcterms:W3CDTF">2019-12-01T01:20:58Z</dcterms:created>
  <dcterms:modified xsi:type="dcterms:W3CDTF">2020-01-11T19:50:01Z</dcterms:modified>
</cp:coreProperties>
</file>