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aron Beard" initials="AB" lastIdx="1" clrIdx="0">
    <p:extLst>
      <p:ext uri="{19B8F6BF-5375-455C-9EA6-DF929625EA0E}">
        <p15:presenceInfo xmlns:p15="http://schemas.microsoft.com/office/powerpoint/2012/main" userId="a52ea783fe6d5f9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CDBF"/>
    <a:srgbClr val="6B4C2F"/>
    <a:srgbClr val="CAC3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13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1-16T21:06:02.113" idx="1">
    <p:pos x="10" y="10"/>
    <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9-11-16T21:06:02.113" idx="1">
    <p:pos x="10" y="10"/>
    <p:text/>
    <p:extLst>
      <p:ext uri="{C676402C-5697-4E1C-873F-D02D1690AC5C}">
        <p15:threadingInfo xmlns:p15="http://schemas.microsoft.com/office/powerpoint/2012/main" timeZoneBias="3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9-11-16T21:06:02.113" idx="1">
    <p:pos x="10" y="10"/>
    <p:text/>
    <p:extLst>
      <p:ext uri="{C676402C-5697-4E1C-873F-D02D1690AC5C}">
        <p15:threadingInfo xmlns:p15="http://schemas.microsoft.com/office/powerpoint/2012/main" timeZoneBias="3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9-11-16T21:06:02.113" idx="1">
    <p:pos x="10" y="10"/>
    <p:text/>
    <p:extLst>
      <p:ext uri="{C676402C-5697-4E1C-873F-D02D1690AC5C}">
        <p15:threadingInfo xmlns:p15="http://schemas.microsoft.com/office/powerpoint/2012/main" timeZoneBias="3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9-11-16T21:06:02.113" idx="1">
    <p:pos x="10" y="10"/>
    <p:text/>
    <p:extLst>
      <p:ext uri="{C676402C-5697-4E1C-873F-D02D1690AC5C}">
        <p15:threadingInfo xmlns:p15="http://schemas.microsoft.com/office/powerpoint/2012/main" timeZoneBias="36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25AF5-6CEF-4FEA-828B-4992B433A3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7448C0-F6E8-4511-85B9-0835EFBB9A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4EB01C-09F1-4D8B-9D90-20A719072C57}"/>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5" name="Footer Placeholder 4">
            <a:extLst>
              <a:ext uri="{FF2B5EF4-FFF2-40B4-BE49-F238E27FC236}">
                <a16:creationId xmlns:a16="http://schemas.microsoft.com/office/drawing/2014/main" id="{29F3529A-4F4C-4852-91F0-F825FA5B45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8E8C0-CE25-4AAE-BEAC-2888D600A4E3}"/>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1733799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5052B-F7AE-489B-9336-4A2C34E4C2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A8247D-DF8C-45D1-8B65-F8ACF0CF2E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FCFEBE-04E7-4BAA-9ADC-DF94F5097DBF}"/>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5" name="Footer Placeholder 4">
            <a:extLst>
              <a:ext uri="{FF2B5EF4-FFF2-40B4-BE49-F238E27FC236}">
                <a16:creationId xmlns:a16="http://schemas.microsoft.com/office/drawing/2014/main" id="{35DB48E2-2D7B-4CC1-9DE9-5E260C80AE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B45AB6-276C-4C76-8555-6C00C05ACB72}"/>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3253909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08F8E5-A8C4-4AAF-9D91-4D2F78A2CD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73CE1A-BC52-42FD-98A8-C9293E91CF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9ECABF-5F8A-4CA1-A75E-0EB93EA2E976}"/>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5" name="Footer Placeholder 4">
            <a:extLst>
              <a:ext uri="{FF2B5EF4-FFF2-40B4-BE49-F238E27FC236}">
                <a16:creationId xmlns:a16="http://schemas.microsoft.com/office/drawing/2014/main" id="{F3D56C54-6B1A-4B96-A633-693D92E8E7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B2CA6-ABD3-4943-A4F5-EFEFB52FF80A}"/>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395839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34D03-0499-4D04-BCC6-8EEC0DAA0E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EE66B9-C1DE-4F34-91E3-B588EAA293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345E59-F374-4154-855A-2F90BF38D7B3}"/>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5" name="Footer Placeholder 4">
            <a:extLst>
              <a:ext uri="{FF2B5EF4-FFF2-40B4-BE49-F238E27FC236}">
                <a16:creationId xmlns:a16="http://schemas.microsoft.com/office/drawing/2014/main" id="{65C0FA65-F472-445F-AED7-5CABFC81B8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A6EA2B-1938-40F7-9C33-99D9EE8A8A4C}"/>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1708066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7D659-E3FC-4BCC-9CAF-8107E6F7A1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42E06BD-2748-476B-8C33-7B14A9BC70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2C4A3D-08E4-4DB6-A805-2544DAE76DB5}"/>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5" name="Footer Placeholder 4">
            <a:extLst>
              <a:ext uri="{FF2B5EF4-FFF2-40B4-BE49-F238E27FC236}">
                <a16:creationId xmlns:a16="http://schemas.microsoft.com/office/drawing/2014/main" id="{C84764EB-8E1F-4FD7-A17F-EA0101BACD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C7797-FE92-4340-820B-8DD5BBBC6DAE}"/>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2945315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F2ED9-35FC-48E9-B951-DFD6D3960D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388B90-E11C-448E-8733-B7EA62B898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23920C-9357-47BE-A7B5-C4B0CD0BC4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E81A5F-7426-4D5B-8E3B-F1EFB12F9694}"/>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6" name="Footer Placeholder 5">
            <a:extLst>
              <a:ext uri="{FF2B5EF4-FFF2-40B4-BE49-F238E27FC236}">
                <a16:creationId xmlns:a16="http://schemas.microsoft.com/office/drawing/2014/main" id="{6F1C4221-FCD6-467A-8951-73025E72FC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C047EB-951E-41AA-BCAE-77764854567B}"/>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54057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D1581-932A-4E8B-80EF-9B84DBEBCB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BE4B68-A332-4F13-86AB-5B70C77B4F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67E4AD-B462-414C-A6A3-714AA47967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AF0626-5788-4DF1-A3EC-0FDC319014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EF318B-7047-435B-B834-FCC523F169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43DE4B-885E-4E1B-93DD-8B49D26A4E46}"/>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8" name="Footer Placeholder 7">
            <a:extLst>
              <a:ext uri="{FF2B5EF4-FFF2-40B4-BE49-F238E27FC236}">
                <a16:creationId xmlns:a16="http://schemas.microsoft.com/office/drawing/2014/main" id="{196EDF64-F45E-479B-94BE-F4B2F89393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FE5EC9-C324-49BD-B3F9-C2C653B1182C}"/>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614657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8CF26-D827-4CF2-B5FA-72EDC74FF3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E756570-03C0-47FE-B274-8F3008F4AECA}"/>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4" name="Footer Placeholder 3">
            <a:extLst>
              <a:ext uri="{FF2B5EF4-FFF2-40B4-BE49-F238E27FC236}">
                <a16:creationId xmlns:a16="http://schemas.microsoft.com/office/drawing/2014/main" id="{EDAA7FEE-CC9A-4BFF-8149-8D27A64D80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165D9E-6989-4081-8DFC-DB60F15CDDD7}"/>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2447184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CC82F3-1512-44CB-A322-FC5E7CE1C7D3}"/>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3" name="Footer Placeholder 2">
            <a:extLst>
              <a:ext uri="{FF2B5EF4-FFF2-40B4-BE49-F238E27FC236}">
                <a16:creationId xmlns:a16="http://schemas.microsoft.com/office/drawing/2014/main" id="{2131D5F3-CE61-4C21-B52C-09F056F6A0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B03CCB-FE96-4CC1-8B9A-D8C5598FD398}"/>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1361486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4CE34-4365-4682-BF3D-FC576613E1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ECD68E-8CC8-4703-BD95-E6F0216B07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D104DB-2EA8-46A2-9F31-DAAD039DCA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DFF306-F0FD-49AF-9B26-DBC0413D29DF}"/>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6" name="Footer Placeholder 5">
            <a:extLst>
              <a:ext uri="{FF2B5EF4-FFF2-40B4-BE49-F238E27FC236}">
                <a16:creationId xmlns:a16="http://schemas.microsoft.com/office/drawing/2014/main" id="{3899F920-C5EA-401B-81A4-E013E29E71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DA56D4-DA32-4054-A444-48CAB6091027}"/>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3152925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CB016-D569-4DD6-A149-8EA818C543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87B424-41D8-4303-8D47-18B52DC531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B9E0F0-9DD8-4FA5-A201-DA607E585D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E23D3B-F991-4C9B-8A59-055188F33C48}"/>
              </a:ext>
            </a:extLst>
          </p:cNvPr>
          <p:cNvSpPr>
            <a:spLocks noGrp="1"/>
          </p:cNvSpPr>
          <p:nvPr>
            <p:ph type="dt" sz="half" idx="10"/>
          </p:nvPr>
        </p:nvSpPr>
        <p:spPr/>
        <p:txBody>
          <a:bodyPr/>
          <a:lstStyle/>
          <a:p>
            <a:fld id="{6C838A8A-2438-4405-9ED2-6AA36ADC92EF}" type="datetimeFigureOut">
              <a:rPr lang="en-US" smtClean="0"/>
              <a:t>1/11/2020</a:t>
            </a:fld>
            <a:endParaRPr lang="en-US"/>
          </a:p>
        </p:txBody>
      </p:sp>
      <p:sp>
        <p:nvSpPr>
          <p:cNvPr id="6" name="Footer Placeholder 5">
            <a:extLst>
              <a:ext uri="{FF2B5EF4-FFF2-40B4-BE49-F238E27FC236}">
                <a16:creationId xmlns:a16="http://schemas.microsoft.com/office/drawing/2014/main" id="{5A012713-9FFE-4A0A-8CB6-AC424A3829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6E3ECD-D14E-4152-8753-DB5EDF63DE07}"/>
              </a:ext>
            </a:extLst>
          </p:cNvPr>
          <p:cNvSpPr>
            <a:spLocks noGrp="1"/>
          </p:cNvSpPr>
          <p:nvPr>
            <p:ph type="sldNum" sz="quarter" idx="12"/>
          </p:nvPr>
        </p:nvSpPr>
        <p:spPr/>
        <p:txBody>
          <a:bodyPr/>
          <a:lstStyle/>
          <a:p>
            <a:fld id="{90747B11-0104-498F-9D1C-0D597FCBAB6F}" type="slidenum">
              <a:rPr lang="en-US" smtClean="0"/>
              <a:t>‹#›</a:t>
            </a:fld>
            <a:endParaRPr lang="en-US"/>
          </a:p>
        </p:txBody>
      </p:sp>
    </p:spTree>
    <p:extLst>
      <p:ext uri="{BB962C8B-B14F-4D97-AF65-F5344CB8AC3E}">
        <p14:creationId xmlns:p14="http://schemas.microsoft.com/office/powerpoint/2010/main" val="165206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08E7D1-C7EE-4AF3-90C3-19E15A4D3F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8250E8-7D42-4317-8643-8F1CD3695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0F4236-26D6-45A4-8985-21E2E5E709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838A8A-2438-4405-9ED2-6AA36ADC92EF}" type="datetimeFigureOut">
              <a:rPr lang="en-US" smtClean="0"/>
              <a:t>1/11/2020</a:t>
            </a:fld>
            <a:endParaRPr lang="en-US"/>
          </a:p>
        </p:txBody>
      </p:sp>
      <p:sp>
        <p:nvSpPr>
          <p:cNvPr id="5" name="Footer Placeholder 4">
            <a:extLst>
              <a:ext uri="{FF2B5EF4-FFF2-40B4-BE49-F238E27FC236}">
                <a16:creationId xmlns:a16="http://schemas.microsoft.com/office/drawing/2014/main" id="{84D522E8-175D-4AE1-A3FA-215F33070E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71E7D16-F840-444E-AB08-2B1911F9D9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7B11-0104-498F-9D1C-0D597FCBAB6F}" type="slidenum">
              <a:rPr lang="en-US" smtClean="0"/>
              <a:t>‹#›</a:t>
            </a:fld>
            <a:endParaRPr lang="en-US"/>
          </a:p>
        </p:txBody>
      </p:sp>
    </p:spTree>
    <p:extLst>
      <p:ext uri="{BB962C8B-B14F-4D97-AF65-F5344CB8AC3E}">
        <p14:creationId xmlns:p14="http://schemas.microsoft.com/office/powerpoint/2010/main" val="1501430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436A0-5654-4E9D-9E47-E1BC169BC2F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3A2D4D6-8B29-4A27-A08E-5CCE793E172D}"/>
              </a:ext>
            </a:extLst>
          </p:cNvPr>
          <p:cNvSpPr>
            <a:spLocks noGrp="1"/>
          </p:cNvSpPr>
          <p:nvPr>
            <p:ph type="subTitle" idx="1"/>
          </p:nvPr>
        </p:nvSpPr>
        <p:spPr/>
        <p:txBody>
          <a:bodyPr/>
          <a:lstStyle/>
          <a:p>
            <a:endParaRPr lang="en-US"/>
          </a:p>
        </p:txBody>
      </p:sp>
      <p:pic>
        <p:nvPicPr>
          <p:cNvPr id="6" name="Picture 5" descr="A close up of a mans face&#10;&#10;Description automatically generated">
            <a:extLst>
              <a:ext uri="{FF2B5EF4-FFF2-40B4-BE49-F238E27FC236}">
                <a16:creationId xmlns:a16="http://schemas.microsoft.com/office/drawing/2014/main" id="{36293A8A-DD0A-48F1-9B57-0A87C82A51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66170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AC3B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7AFFB-7B0C-439F-8E87-8CEE445F7487}"/>
              </a:ext>
            </a:extLst>
          </p:cNvPr>
          <p:cNvSpPr>
            <a:spLocks noGrp="1"/>
          </p:cNvSpPr>
          <p:nvPr>
            <p:ph idx="1"/>
          </p:nvPr>
        </p:nvSpPr>
        <p:spPr>
          <a:xfrm>
            <a:off x="6001407" y="115614"/>
            <a:ext cx="6085490" cy="6632027"/>
          </a:xfrm>
          <a:solidFill>
            <a:srgbClr val="6B4C2F"/>
          </a:solidFill>
        </p:spPr>
        <p:txBody>
          <a:bodyPr>
            <a:normAutofit/>
          </a:bodyPr>
          <a:lstStyle/>
          <a:p>
            <a:r>
              <a:rPr lang="en-US" sz="3200" b="1" dirty="0">
                <a:solidFill>
                  <a:schemeClr val="bg1"/>
                </a:solidFill>
              </a:rPr>
              <a:t>144,000?  Faithful disciples who have passed from this life into the presence of the Lord</a:t>
            </a:r>
          </a:p>
          <a:p>
            <a:r>
              <a:rPr lang="en-US" sz="3200" b="1" dirty="0">
                <a:solidFill>
                  <a:schemeClr val="bg1"/>
                </a:solidFill>
              </a:rPr>
              <a:t>They have rejected the mark of the beast.  Withstood pressure and persecution (Rev. 13:11-18)</a:t>
            </a:r>
          </a:p>
          <a:p>
            <a:r>
              <a:rPr lang="en-US" sz="3200" b="1" dirty="0">
                <a:solidFill>
                  <a:schemeClr val="bg1"/>
                </a:solidFill>
              </a:rPr>
              <a:t>These have the name of the Lamb and the Father on their foreheads.  Showed loyalty, devotion, belonging.  They wore this openly… Allegiance! (14:1)</a:t>
            </a:r>
          </a:p>
          <a:p>
            <a:r>
              <a:rPr lang="en-US" sz="3200" b="1" dirty="0">
                <a:solidFill>
                  <a:schemeClr val="bg1"/>
                </a:solidFill>
              </a:rPr>
              <a:t>The sound of rejoicing… God has redeemed His people (vs. 2-3)</a:t>
            </a:r>
          </a:p>
          <a:p>
            <a:pPr marL="0" indent="0">
              <a:buNone/>
            </a:pPr>
            <a:endParaRPr lang="en-US" sz="3200" b="1" dirty="0">
              <a:solidFill>
                <a:schemeClr val="bg1"/>
              </a:solidFill>
            </a:endParaRPr>
          </a:p>
        </p:txBody>
      </p:sp>
      <p:pic>
        <p:nvPicPr>
          <p:cNvPr id="5" name="Picture 4">
            <a:extLst>
              <a:ext uri="{FF2B5EF4-FFF2-40B4-BE49-F238E27FC236}">
                <a16:creationId xmlns:a16="http://schemas.microsoft.com/office/drawing/2014/main" id="{9288A385-FFA9-433C-8548-52499A645A4B}"/>
              </a:ext>
            </a:extLst>
          </p:cNvPr>
          <p:cNvPicPr>
            <a:picLocks noChangeAspect="1"/>
          </p:cNvPicPr>
          <p:nvPr/>
        </p:nvPicPr>
        <p:blipFill>
          <a:blip r:embed="rId2"/>
          <a:stretch>
            <a:fillRect/>
          </a:stretch>
        </p:blipFill>
        <p:spPr>
          <a:xfrm>
            <a:off x="95087" y="115120"/>
            <a:ext cx="5749346" cy="3190142"/>
          </a:xfrm>
          <a:prstGeom prst="rect">
            <a:avLst/>
          </a:prstGeom>
        </p:spPr>
      </p:pic>
      <p:sp>
        <p:nvSpPr>
          <p:cNvPr id="6" name="Rectangle 5">
            <a:extLst>
              <a:ext uri="{FF2B5EF4-FFF2-40B4-BE49-F238E27FC236}">
                <a16:creationId xmlns:a16="http://schemas.microsoft.com/office/drawing/2014/main" id="{9CFED8CA-67AA-4B7D-8279-524335F9667E}"/>
              </a:ext>
            </a:extLst>
          </p:cNvPr>
          <p:cNvSpPr/>
          <p:nvPr/>
        </p:nvSpPr>
        <p:spPr>
          <a:xfrm>
            <a:off x="126124" y="3405352"/>
            <a:ext cx="5717628" cy="3258207"/>
          </a:xfrm>
          <a:prstGeom prst="rect">
            <a:avLst/>
          </a:prstGeom>
          <a:solidFill>
            <a:srgbClr val="6B4C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AE6A45-5861-4120-85FA-C927B8FA99AB}"/>
              </a:ext>
            </a:extLst>
          </p:cNvPr>
          <p:cNvSpPr txBox="1"/>
          <p:nvPr/>
        </p:nvSpPr>
        <p:spPr>
          <a:xfrm>
            <a:off x="262759" y="3563007"/>
            <a:ext cx="5339255" cy="2585323"/>
          </a:xfrm>
          <a:prstGeom prst="rect">
            <a:avLst/>
          </a:prstGeom>
          <a:noFill/>
        </p:spPr>
        <p:txBody>
          <a:bodyPr wrap="square" rtlCol="0">
            <a:spAutoFit/>
          </a:bodyPr>
          <a:lstStyle/>
          <a:p>
            <a:pPr algn="ctr"/>
            <a:r>
              <a:rPr lang="en-US" sz="5400" b="1" dirty="0">
                <a:solidFill>
                  <a:schemeClr val="bg1"/>
                </a:solidFill>
              </a:rPr>
              <a:t>They Are Devoted To Fellowship With The Lord</a:t>
            </a:r>
          </a:p>
        </p:txBody>
      </p:sp>
    </p:spTree>
    <p:extLst>
      <p:ext uri="{BB962C8B-B14F-4D97-AF65-F5344CB8AC3E}">
        <p14:creationId xmlns:p14="http://schemas.microsoft.com/office/powerpoint/2010/main" val="297656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AC3B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7AFFB-7B0C-439F-8E87-8CEE445F7487}"/>
              </a:ext>
            </a:extLst>
          </p:cNvPr>
          <p:cNvSpPr>
            <a:spLocks noGrp="1"/>
          </p:cNvSpPr>
          <p:nvPr>
            <p:ph idx="1"/>
          </p:nvPr>
        </p:nvSpPr>
        <p:spPr>
          <a:xfrm>
            <a:off x="6001407" y="115614"/>
            <a:ext cx="6085490" cy="6632027"/>
          </a:xfrm>
          <a:solidFill>
            <a:srgbClr val="6B4C2F"/>
          </a:solidFill>
        </p:spPr>
        <p:txBody>
          <a:bodyPr>
            <a:normAutofit/>
          </a:bodyPr>
          <a:lstStyle/>
          <a:p>
            <a:r>
              <a:rPr lang="en-US" sz="3200" b="1" dirty="0">
                <a:solidFill>
                  <a:schemeClr val="bg1"/>
                </a:solidFill>
              </a:rPr>
              <a:t>Disciples do not just wear the name of Jesus, they are devoted to Him with bold and unwavering allegiance (2 Tim 2:8-13, 19)</a:t>
            </a:r>
          </a:p>
          <a:p>
            <a:pPr marL="0" indent="0">
              <a:buNone/>
            </a:pPr>
            <a:endParaRPr lang="en-US" sz="3200" b="1" dirty="0">
              <a:solidFill>
                <a:schemeClr val="bg1"/>
              </a:solidFill>
            </a:endParaRPr>
          </a:p>
        </p:txBody>
      </p:sp>
      <p:pic>
        <p:nvPicPr>
          <p:cNvPr id="5" name="Picture 4">
            <a:extLst>
              <a:ext uri="{FF2B5EF4-FFF2-40B4-BE49-F238E27FC236}">
                <a16:creationId xmlns:a16="http://schemas.microsoft.com/office/drawing/2014/main" id="{9288A385-FFA9-433C-8548-52499A645A4B}"/>
              </a:ext>
            </a:extLst>
          </p:cNvPr>
          <p:cNvPicPr>
            <a:picLocks noChangeAspect="1"/>
          </p:cNvPicPr>
          <p:nvPr/>
        </p:nvPicPr>
        <p:blipFill>
          <a:blip r:embed="rId2"/>
          <a:stretch>
            <a:fillRect/>
          </a:stretch>
        </p:blipFill>
        <p:spPr>
          <a:xfrm>
            <a:off x="95087" y="115120"/>
            <a:ext cx="5749346" cy="3190142"/>
          </a:xfrm>
          <a:prstGeom prst="rect">
            <a:avLst/>
          </a:prstGeom>
        </p:spPr>
      </p:pic>
      <p:sp>
        <p:nvSpPr>
          <p:cNvPr id="6" name="Rectangle 5">
            <a:extLst>
              <a:ext uri="{FF2B5EF4-FFF2-40B4-BE49-F238E27FC236}">
                <a16:creationId xmlns:a16="http://schemas.microsoft.com/office/drawing/2014/main" id="{9CFED8CA-67AA-4B7D-8279-524335F9667E}"/>
              </a:ext>
            </a:extLst>
          </p:cNvPr>
          <p:cNvSpPr/>
          <p:nvPr/>
        </p:nvSpPr>
        <p:spPr>
          <a:xfrm>
            <a:off x="126124" y="3405352"/>
            <a:ext cx="5717628" cy="3258207"/>
          </a:xfrm>
          <a:prstGeom prst="rect">
            <a:avLst/>
          </a:prstGeom>
          <a:solidFill>
            <a:srgbClr val="6B4C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AE6A45-5861-4120-85FA-C927B8FA99AB}"/>
              </a:ext>
            </a:extLst>
          </p:cNvPr>
          <p:cNvSpPr txBox="1"/>
          <p:nvPr/>
        </p:nvSpPr>
        <p:spPr>
          <a:xfrm>
            <a:off x="262759" y="3563007"/>
            <a:ext cx="5339255" cy="2585323"/>
          </a:xfrm>
          <a:prstGeom prst="rect">
            <a:avLst/>
          </a:prstGeom>
          <a:noFill/>
        </p:spPr>
        <p:txBody>
          <a:bodyPr wrap="square" rtlCol="0">
            <a:spAutoFit/>
          </a:bodyPr>
          <a:lstStyle/>
          <a:p>
            <a:pPr algn="ctr"/>
            <a:r>
              <a:rPr lang="en-US" sz="5400" b="1" dirty="0">
                <a:solidFill>
                  <a:schemeClr val="bg1"/>
                </a:solidFill>
              </a:rPr>
              <a:t>They Are Devoted To Fellowship With The Lord</a:t>
            </a:r>
          </a:p>
        </p:txBody>
      </p:sp>
    </p:spTree>
    <p:extLst>
      <p:ext uri="{BB962C8B-B14F-4D97-AF65-F5344CB8AC3E}">
        <p14:creationId xmlns:p14="http://schemas.microsoft.com/office/powerpoint/2010/main" val="4111307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AC3B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7AFFB-7B0C-439F-8E87-8CEE445F7487}"/>
              </a:ext>
            </a:extLst>
          </p:cNvPr>
          <p:cNvSpPr>
            <a:spLocks noGrp="1"/>
          </p:cNvSpPr>
          <p:nvPr>
            <p:ph idx="1"/>
          </p:nvPr>
        </p:nvSpPr>
        <p:spPr>
          <a:xfrm>
            <a:off x="6001407" y="115614"/>
            <a:ext cx="6085490" cy="6632027"/>
          </a:xfrm>
          <a:solidFill>
            <a:srgbClr val="6B4C2F"/>
          </a:solidFill>
        </p:spPr>
        <p:txBody>
          <a:bodyPr>
            <a:normAutofit/>
          </a:bodyPr>
          <a:lstStyle/>
          <a:p>
            <a:r>
              <a:rPr lang="en-US" sz="3200" b="1" dirty="0">
                <a:solidFill>
                  <a:schemeClr val="bg1"/>
                </a:solidFill>
              </a:rPr>
              <a:t>John uses the imagery of virginity to describe them (14:4a).   Likely figurative (Heb 13:4).  A symbol of chasteness and purity. </a:t>
            </a:r>
          </a:p>
          <a:p>
            <a:r>
              <a:rPr lang="en-US" sz="3200" b="1" dirty="0">
                <a:solidFill>
                  <a:schemeClr val="bg1"/>
                </a:solidFill>
              </a:rPr>
              <a:t>Sexual purity is used of total righteousness (Ezekiel 16:30ff). Both HOLY and WHOLLY His!</a:t>
            </a:r>
          </a:p>
          <a:p>
            <a:r>
              <a:rPr lang="en-US" sz="3200" b="1" dirty="0">
                <a:solidFill>
                  <a:schemeClr val="bg1"/>
                </a:solidFill>
              </a:rPr>
              <a:t>Persecution &amp; cultural pressures were real.  Had to make great sacrifices (1 Peter 4:1-5)</a:t>
            </a:r>
          </a:p>
          <a:p>
            <a:r>
              <a:rPr lang="en-US" sz="3200" b="1" dirty="0">
                <a:solidFill>
                  <a:schemeClr val="bg1"/>
                </a:solidFill>
              </a:rPr>
              <a:t>Disciples are people who take seriously their purity.  It is pursued &amp; protected (2 Cor 11:2)</a:t>
            </a:r>
          </a:p>
          <a:p>
            <a:pPr marL="0" indent="0">
              <a:buNone/>
            </a:pPr>
            <a:endParaRPr lang="en-US" sz="3200" b="1" dirty="0">
              <a:solidFill>
                <a:schemeClr val="bg1"/>
              </a:solidFill>
            </a:endParaRPr>
          </a:p>
        </p:txBody>
      </p:sp>
      <p:pic>
        <p:nvPicPr>
          <p:cNvPr id="5" name="Picture 4">
            <a:extLst>
              <a:ext uri="{FF2B5EF4-FFF2-40B4-BE49-F238E27FC236}">
                <a16:creationId xmlns:a16="http://schemas.microsoft.com/office/drawing/2014/main" id="{9288A385-FFA9-433C-8548-52499A645A4B}"/>
              </a:ext>
            </a:extLst>
          </p:cNvPr>
          <p:cNvPicPr>
            <a:picLocks noChangeAspect="1"/>
          </p:cNvPicPr>
          <p:nvPr/>
        </p:nvPicPr>
        <p:blipFill>
          <a:blip r:embed="rId2"/>
          <a:stretch>
            <a:fillRect/>
          </a:stretch>
        </p:blipFill>
        <p:spPr>
          <a:xfrm>
            <a:off x="95087" y="115120"/>
            <a:ext cx="5749346" cy="3190142"/>
          </a:xfrm>
          <a:prstGeom prst="rect">
            <a:avLst/>
          </a:prstGeom>
        </p:spPr>
      </p:pic>
      <p:sp>
        <p:nvSpPr>
          <p:cNvPr id="6" name="Rectangle 5">
            <a:extLst>
              <a:ext uri="{FF2B5EF4-FFF2-40B4-BE49-F238E27FC236}">
                <a16:creationId xmlns:a16="http://schemas.microsoft.com/office/drawing/2014/main" id="{9CFED8CA-67AA-4B7D-8279-524335F9667E}"/>
              </a:ext>
            </a:extLst>
          </p:cNvPr>
          <p:cNvSpPr/>
          <p:nvPr/>
        </p:nvSpPr>
        <p:spPr>
          <a:xfrm>
            <a:off x="126124" y="3405352"/>
            <a:ext cx="5717628" cy="3258207"/>
          </a:xfrm>
          <a:prstGeom prst="rect">
            <a:avLst/>
          </a:prstGeom>
          <a:solidFill>
            <a:srgbClr val="6B4C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AE6A45-5861-4120-85FA-C927B8FA99AB}"/>
              </a:ext>
            </a:extLst>
          </p:cNvPr>
          <p:cNvSpPr txBox="1"/>
          <p:nvPr/>
        </p:nvSpPr>
        <p:spPr>
          <a:xfrm>
            <a:off x="262759" y="4056991"/>
            <a:ext cx="5339255" cy="1754326"/>
          </a:xfrm>
          <a:prstGeom prst="rect">
            <a:avLst/>
          </a:prstGeom>
          <a:noFill/>
        </p:spPr>
        <p:txBody>
          <a:bodyPr wrap="square" rtlCol="0">
            <a:spAutoFit/>
          </a:bodyPr>
          <a:lstStyle/>
          <a:p>
            <a:pPr algn="ctr"/>
            <a:r>
              <a:rPr lang="en-US" sz="5400" b="1" dirty="0">
                <a:solidFill>
                  <a:schemeClr val="bg1"/>
                </a:solidFill>
              </a:rPr>
              <a:t>They Are Devoted To Real Purity</a:t>
            </a:r>
          </a:p>
        </p:txBody>
      </p:sp>
    </p:spTree>
    <p:extLst>
      <p:ext uri="{BB962C8B-B14F-4D97-AF65-F5344CB8AC3E}">
        <p14:creationId xmlns:p14="http://schemas.microsoft.com/office/powerpoint/2010/main" val="74339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AC3B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7AFFB-7B0C-439F-8E87-8CEE445F7487}"/>
              </a:ext>
            </a:extLst>
          </p:cNvPr>
          <p:cNvSpPr>
            <a:spLocks noGrp="1"/>
          </p:cNvSpPr>
          <p:nvPr>
            <p:ph idx="1"/>
          </p:nvPr>
        </p:nvSpPr>
        <p:spPr>
          <a:xfrm>
            <a:off x="6001407" y="115614"/>
            <a:ext cx="6085490" cy="6632027"/>
          </a:xfrm>
          <a:solidFill>
            <a:srgbClr val="6B4C2F"/>
          </a:solidFill>
        </p:spPr>
        <p:txBody>
          <a:bodyPr>
            <a:normAutofit/>
          </a:bodyPr>
          <a:lstStyle/>
          <a:p>
            <a:r>
              <a:rPr lang="en-US" sz="3200" b="1" dirty="0">
                <a:solidFill>
                  <a:schemeClr val="bg1"/>
                </a:solidFill>
              </a:rPr>
              <a:t>They were consistently following Jesus (14:4).  Sheep led by a Lamb.  The other side of Psalm 23</a:t>
            </a:r>
          </a:p>
          <a:p>
            <a:r>
              <a:rPr lang="en-US" sz="3200" b="1" dirty="0">
                <a:solidFill>
                  <a:schemeClr val="bg1"/>
                </a:solidFill>
              </a:rPr>
              <a:t> They could follow the Lamb in eternity because they followed Him wholly in life.  Submitted fully to the rule of Christ.  Even to death!  (Revelation 12:9-10, 17)</a:t>
            </a:r>
          </a:p>
          <a:p>
            <a:r>
              <a:rPr lang="en-US" sz="3200" b="1" dirty="0">
                <a:solidFill>
                  <a:schemeClr val="bg1"/>
                </a:solidFill>
              </a:rPr>
              <a:t>Disciples live with a single minded devotion to ONE shepherd (John 10:1-15)</a:t>
            </a:r>
          </a:p>
          <a:p>
            <a:r>
              <a:rPr lang="en-US" sz="3200" b="1" dirty="0">
                <a:solidFill>
                  <a:schemeClr val="bg1"/>
                </a:solidFill>
              </a:rPr>
              <a:t> Have anywhere and everywhere mindset?  Any black holes in my discipleship? (John 12:23-26)</a:t>
            </a:r>
          </a:p>
          <a:p>
            <a:endParaRPr lang="en-US" sz="3200" b="1" dirty="0">
              <a:solidFill>
                <a:schemeClr val="bg1"/>
              </a:solidFill>
            </a:endParaRPr>
          </a:p>
          <a:p>
            <a:endParaRPr lang="en-US" sz="3200" b="1" dirty="0">
              <a:solidFill>
                <a:schemeClr val="bg1"/>
              </a:solidFill>
            </a:endParaRPr>
          </a:p>
          <a:p>
            <a:pPr marL="0" indent="0">
              <a:buNone/>
            </a:pPr>
            <a:endParaRPr lang="en-US" sz="3200" b="1" dirty="0">
              <a:solidFill>
                <a:schemeClr val="bg1"/>
              </a:solidFill>
            </a:endParaRPr>
          </a:p>
        </p:txBody>
      </p:sp>
      <p:pic>
        <p:nvPicPr>
          <p:cNvPr id="5" name="Picture 4">
            <a:extLst>
              <a:ext uri="{FF2B5EF4-FFF2-40B4-BE49-F238E27FC236}">
                <a16:creationId xmlns:a16="http://schemas.microsoft.com/office/drawing/2014/main" id="{9288A385-FFA9-433C-8548-52499A645A4B}"/>
              </a:ext>
            </a:extLst>
          </p:cNvPr>
          <p:cNvPicPr>
            <a:picLocks noChangeAspect="1"/>
          </p:cNvPicPr>
          <p:nvPr/>
        </p:nvPicPr>
        <p:blipFill>
          <a:blip r:embed="rId2"/>
          <a:stretch>
            <a:fillRect/>
          </a:stretch>
        </p:blipFill>
        <p:spPr>
          <a:xfrm>
            <a:off x="95087" y="115120"/>
            <a:ext cx="5749346" cy="3190142"/>
          </a:xfrm>
          <a:prstGeom prst="rect">
            <a:avLst/>
          </a:prstGeom>
        </p:spPr>
      </p:pic>
      <p:sp>
        <p:nvSpPr>
          <p:cNvPr id="6" name="Rectangle 5">
            <a:extLst>
              <a:ext uri="{FF2B5EF4-FFF2-40B4-BE49-F238E27FC236}">
                <a16:creationId xmlns:a16="http://schemas.microsoft.com/office/drawing/2014/main" id="{9CFED8CA-67AA-4B7D-8279-524335F9667E}"/>
              </a:ext>
            </a:extLst>
          </p:cNvPr>
          <p:cNvSpPr/>
          <p:nvPr/>
        </p:nvSpPr>
        <p:spPr>
          <a:xfrm>
            <a:off x="126124" y="3405352"/>
            <a:ext cx="5717628" cy="3258207"/>
          </a:xfrm>
          <a:prstGeom prst="rect">
            <a:avLst/>
          </a:prstGeom>
          <a:solidFill>
            <a:srgbClr val="6B4C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AE6A45-5861-4120-85FA-C927B8FA99AB}"/>
              </a:ext>
            </a:extLst>
          </p:cNvPr>
          <p:cNvSpPr txBox="1"/>
          <p:nvPr/>
        </p:nvSpPr>
        <p:spPr>
          <a:xfrm>
            <a:off x="294289" y="3710153"/>
            <a:ext cx="5339255" cy="2585323"/>
          </a:xfrm>
          <a:prstGeom prst="rect">
            <a:avLst/>
          </a:prstGeom>
          <a:noFill/>
        </p:spPr>
        <p:txBody>
          <a:bodyPr wrap="square" rtlCol="0">
            <a:spAutoFit/>
          </a:bodyPr>
          <a:lstStyle/>
          <a:p>
            <a:pPr algn="ctr"/>
            <a:r>
              <a:rPr lang="en-US" sz="5400" b="1" dirty="0">
                <a:solidFill>
                  <a:schemeClr val="bg1"/>
                </a:solidFill>
              </a:rPr>
              <a:t>They Are Devoted To Following The Lamb Always</a:t>
            </a:r>
          </a:p>
        </p:txBody>
      </p:sp>
    </p:spTree>
    <p:extLst>
      <p:ext uri="{BB962C8B-B14F-4D97-AF65-F5344CB8AC3E}">
        <p14:creationId xmlns:p14="http://schemas.microsoft.com/office/powerpoint/2010/main" val="186585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AC3B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67AFFB-7B0C-439F-8E87-8CEE445F7487}"/>
              </a:ext>
            </a:extLst>
          </p:cNvPr>
          <p:cNvSpPr>
            <a:spLocks noGrp="1"/>
          </p:cNvSpPr>
          <p:nvPr>
            <p:ph idx="1"/>
          </p:nvPr>
        </p:nvSpPr>
        <p:spPr>
          <a:xfrm>
            <a:off x="6001407" y="115614"/>
            <a:ext cx="6085490" cy="6632027"/>
          </a:xfrm>
          <a:solidFill>
            <a:srgbClr val="6B4C2F"/>
          </a:solidFill>
        </p:spPr>
        <p:txBody>
          <a:bodyPr>
            <a:normAutofit/>
          </a:bodyPr>
          <a:lstStyle/>
          <a:p>
            <a:r>
              <a:rPr lang="en-US" sz="3200" b="1" dirty="0">
                <a:solidFill>
                  <a:schemeClr val="bg1"/>
                </a:solidFill>
              </a:rPr>
              <a:t>These people had also taken purity of speech seriously (14:5).  False &amp; destructive speech didn’t fit lips devoted to praise &amp; truth</a:t>
            </a:r>
          </a:p>
          <a:p>
            <a:r>
              <a:rPr lang="en-US" sz="3200" b="1" dirty="0">
                <a:solidFill>
                  <a:schemeClr val="bg1"/>
                </a:solidFill>
              </a:rPr>
              <a:t>Such consistency of speech only happens when purity is pursued in the heart (Matthew 12:33-37)</a:t>
            </a:r>
          </a:p>
          <a:p>
            <a:r>
              <a:rPr lang="en-US" sz="3200" b="1" dirty="0">
                <a:solidFill>
                  <a:schemeClr val="bg1"/>
                </a:solidFill>
              </a:rPr>
              <a:t>Disciples look to match what they confess with how they live (1 John 1:5-7; Jas 3:9-12)</a:t>
            </a:r>
          </a:p>
          <a:p>
            <a:r>
              <a:rPr lang="en-US" sz="3200" b="1" dirty="0">
                <a:solidFill>
                  <a:schemeClr val="bg1"/>
                </a:solidFill>
              </a:rPr>
              <a:t>Our words matter.  Not just slip of tongues, but exposure of the heart.  Pure speech! (Eph. 5:4-5)</a:t>
            </a:r>
          </a:p>
        </p:txBody>
      </p:sp>
      <p:pic>
        <p:nvPicPr>
          <p:cNvPr id="5" name="Picture 4">
            <a:extLst>
              <a:ext uri="{FF2B5EF4-FFF2-40B4-BE49-F238E27FC236}">
                <a16:creationId xmlns:a16="http://schemas.microsoft.com/office/drawing/2014/main" id="{9288A385-FFA9-433C-8548-52499A645A4B}"/>
              </a:ext>
            </a:extLst>
          </p:cNvPr>
          <p:cNvPicPr>
            <a:picLocks noChangeAspect="1"/>
          </p:cNvPicPr>
          <p:nvPr/>
        </p:nvPicPr>
        <p:blipFill>
          <a:blip r:embed="rId2"/>
          <a:stretch>
            <a:fillRect/>
          </a:stretch>
        </p:blipFill>
        <p:spPr>
          <a:xfrm>
            <a:off x="95087" y="115120"/>
            <a:ext cx="5749346" cy="3190142"/>
          </a:xfrm>
          <a:prstGeom prst="rect">
            <a:avLst/>
          </a:prstGeom>
        </p:spPr>
      </p:pic>
      <p:sp>
        <p:nvSpPr>
          <p:cNvPr id="6" name="Rectangle 5">
            <a:extLst>
              <a:ext uri="{FF2B5EF4-FFF2-40B4-BE49-F238E27FC236}">
                <a16:creationId xmlns:a16="http://schemas.microsoft.com/office/drawing/2014/main" id="{9CFED8CA-67AA-4B7D-8279-524335F9667E}"/>
              </a:ext>
            </a:extLst>
          </p:cNvPr>
          <p:cNvSpPr/>
          <p:nvPr/>
        </p:nvSpPr>
        <p:spPr>
          <a:xfrm>
            <a:off x="126124" y="3405352"/>
            <a:ext cx="5717628" cy="3258207"/>
          </a:xfrm>
          <a:prstGeom prst="rect">
            <a:avLst/>
          </a:prstGeom>
          <a:solidFill>
            <a:srgbClr val="6B4C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AE6A45-5861-4120-85FA-C927B8FA99AB}"/>
              </a:ext>
            </a:extLst>
          </p:cNvPr>
          <p:cNvSpPr txBox="1"/>
          <p:nvPr/>
        </p:nvSpPr>
        <p:spPr>
          <a:xfrm>
            <a:off x="294289" y="3710153"/>
            <a:ext cx="5339255" cy="2585323"/>
          </a:xfrm>
          <a:prstGeom prst="rect">
            <a:avLst/>
          </a:prstGeom>
          <a:noFill/>
        </p:spPr>
        <p:txBody>
          <a:bodyPr wrap="square" rtlCol="0">
            <a:spAutoFit/>
          </a:bodyPr>
          <a:lstStyle/>
          <a:p>
            <a:pPr algn="ctr"/>
            <a:r>
              <a:rPr lang="en-US" sz="5400" b="1" dirty="0">
                <a:solidFill>
                  <a:schemeClr val="bg1"/>
                </a:solidFill>
              </a:rPr>
              <a:t>They Are Devoted To Complete Honesty</a:t>
            </a:r>
          </a:p>
        </p:txBody>
      </p:sp>
    </p:spTree>
    <p:extLst>
      <p:ext uri="{BB962C8B-B14F-4D97-AF65-F5344CB8AC3E}">
        <p14:creationId xmlns:p14="http://schemas.microsoft.com/office/powerpoint/2010/main" val="299942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B13587-0757-4BB1-B9AB-BA48E024BA76}"/>
              </a:ext>
            </a:extLst>
          </p:cNvPr>
          <p:cNvPicPr>
            <a:picLocks noChangeAspect="1"/>
          </p:cNvPicPr>
          <p:nvPr/>
        </p:nvPicPr>
        <p:blipFill>
          <a:blip r:embed="rId2"/>
          <a:stretch>
            <a:fillRect/>
          </a:stretch>
        </p:blipFill>
        <p:spPr>
          <a:xfrm>
            <a:off x="0" y="-1"/>
            <a:ext cx="12192000" cy="6860223"/>
          </a:xfrm>
          <a:prstGeom prst="rect">
            <a:avLst/>
          </a:prstGeom>
        </p:spPr>
      </p:pic>
      <p:sp>
        <p:nvSpPr>
          <p:cNvPr id="4" name="Rectangle 3">
            <a:extLst>
              <a:ext uri="{FF2B5EF4-FFF2-40B4-BE49-F238E27FC236}">
                <a16:creationId xmlns:a16="http://schemas.microsoft.com/office/drawing/2014/main" id="{C10DA543-8350-46CD-AAAF-4DBC844B163C}"/>
              </a:ext>
            </a:extLst>
          </p:cNvPr>
          <p:cNvSpPr/>
          <p:nvPr/>
        </p:nvSpPr>
        <p:spPr>
          <a:xfrm>
            <a:off x="117446" y="110478"/>
            <a:ext cx="11945923" cy="3785652"/>
          </a:xfrm>
          <a:prstGeom prst="rect">
            <a:avLst/>
          </a:prstGeom>
        </p:spPr>
        <p:txBody>
          <a:bodyPr wrap="square">
            <a:spAutoFit/>
          </a:bodyPr>
          <a:lstStyle/>
          <a:p>
            <a:pPr algn="ctr"/>
            <a:r>
              <a:rPr lang="en-US" sz="3000" b="1" dirty="0">
                <a:effectLst>
                  <a:glow rad="304800">
                    <a:srgbClr val="CCCDBF"/>
                  </a:glow>
                </a:effectLst>
                <a:latin typeface="Arial Black" panose="020B0A04020102020204" pitchFamily="34" charset="0"/>
              </a:rPr>
              <a:t>See what kind of love the Father has given to us, that we should be called children of God; and so we are. The reason why the world does not know us is that it did not know him. Beloved, we are God's children now, and what we will be has not yet appeared; but we know that when he appears we shall be like him, because we shall see him as he is. And everyone who thus hopes in him purifies himself as he is pure.  (I John 3:1-4)</a:t>
            </a:r>
          </a:p>
        </p:txBody>
      </p:sp>
    </p:spTree>
    <p:extLst>
      <p:ext uri="{BB962C8B-B14F-4D97-AF65-F5344CB8AC3E}">
        <p14:creationId xmlns:p14="http://schemas.microsoft.com/office/powerpoint/2010/main" val="38014699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493</Words>
  <Application>Microsoft Office PowerPoint</Application>
  <PresentationFormat>Widescreen</PresentationFormat>
  <Paragraphs>24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Beard</dc:creator>
  <cp:lastModifiedBy>Jonathan Perz</cp:lastModifiedBy>
  <cp:revision>12</cp:revision>
  <dcterms:created xsi:type="dcterms:W3CDTF">2019-11-17T02:52:48Z</dcterms:created>
  <dcterms:modified xsi:type="dcterms:W3CDTF">2020-01-11T20:06:23Z</dcterms:modified>
</cp:coreProperties>
</file>