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94" r:id="rId5"/>
    <p:sldId id="260" r:id="rId6"/>
    <p:sldId id="259"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0745"/>
    <a:srgbClr val="4870B5"/>
    <a:srgbClr val="D05035"/>
    <a:srgbClr val="4546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78" d="100"/>
          <a:sy n="78" d="100"/>
        </p:scale>
        <p:origin x="72"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59B06-F116-4959-A7D9-1E31707348E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68157F5-9FF6-4033-80AB-61FB8DDDFE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381D52B-EAD6-47EF-836D-1061EA3FD2FA}"/>
              </a:ext>
            </a:extLst>
          </p:cNvPr>
          <p:cNvSpPr>
            <a:spLocks noGrp="1"/>
          </p:cNvSpPr>
          <p:nvPr>
            <p:ph type="dt" sz="half" idx="10"/>
          </p:nvPr>
        </p:nvSpPr>
        <p:spPr/>
        <p:txBody>
          <a:bodyPr/>
          <a:lstStyle/>
          <a:p>
            <a:fld id="{1BD4A5C1-B04D-4F15-86ED-79668B7A1CC3}" type="datetimeFigureOut">
              <a:rPr lang="en-US" smtClean="0"/>
              <a:t>6/2/2019</a:t>
            </a:fld>
            <a:endParaRPr lang="en-US"/>
          </a:p>
        </p:txBody>
      </p:sp>
      <p:sp>
        <p:nvSpPr>
          <p:cNvPr id="5" name="Footer Placeholder 4">
            <a:extLst>
              <a:ext uri="{FF2B5EF4-FFF2-40B4-BE49-F238E27FC236}">
                <a16:creationId xmlns:a16="http://schemas.microsoft.com/office/drawing/2014/main" id="{E2BBB2EB-F396-4109-8E58-A0278D54EE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F02313-AD0A-42D1-BE42-5B6D2F966A92}"/>
              </a:ext>
            </a:extLst>
          </p:cNvPr>
          <p:cNvSpPr>
            <a:spLocks noGrp="1"/>
          </p:cNvSpPr>
          <p:nvPr>
            <p:ph type="sldNum" sz="quarter" idx="12"/>
          </p:nvPr>
        </p:nvSpPr>
        <p:spPr/>
        <p:txBody>
          <a:bodyPr/>
          <a:lstStyle/>
          <a:p>
            <a:fld id="{3AB1D0D4-AD9B-407C-936C-AE393A4DEA2F}" type="slidenum">
              <a:rPr lang="en-US" smtClean="0"/>
              <a:t>‹#›</a:t>
            </a:fld>
            <a:endParaRPr lang="en-US"/>
          </a:p>
        </p:txBody>
      </p:sp>
    </p:spTree>
    <p:extLst>
      <p:ext uri="{BB962C8B-B14F-4D97-AF65-F5344CB8AC3E}">
        <p14:creationId xmlns:p14="http://schemas.microsoft.com/office/powerpoint/2010/main" val="16614737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4B67B-6066-4999-80D3-BCCDF2E0B87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FF04350-5C9F-42E7-B9C8-20609502A2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DBBFFD-C082-4C1F-963F-100D33437FFC}"/>
              </a:ext>
            </a:extLst>
          </p:cNvPr>
          <p:cNvSpPr>
            <a:spLocks noGrp="1"/>
          </p:cNvSpPr>
          <p:nvPr>
            <p:ph type="dt" sz="half" idx="10"/>
          </p:nvPr>
        </p:nvSpPr>
        <p:spPr/>
        <p:txBody>
          <a:bodyPr/>
          <a:lstStyle/>
          <a:p>
            <a:fld id="{1BD4A5C1-B04D-4F15-86ED-79668B7A1CC3}" type="datetimeFigureOut">
              <a:rPr lang="en-US" smtClean="0"/>
              <a:t>6/2/2019</a:t>
            </a:fld>
            <a:endParaRPr lang="en-US"/>
          </a:p>
        </p:txBody>
      </p:sp>
      <p:sp>
        <p:nvSpPr>
          <p:cNvPr id="5" name="Footer Placeholder 4">
            <a:extLst>
              <a:ext uri="{FF2B5EF4-FFF2-40B4-BE49-F238E27FC236}">
                <a16:creationId xmlns:a16="http://schemas.microsoft.com/office/drawing/2014/main" id="{581BDAED-3FC0-404C-B00C-4906E64691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3386DB-526E-4A73-8253-0D6BD6574A0B}"/>
              </a:ext>
            </a:extLst>
          </p:cNvPr>
          <p:cNvSpPr>
            <a:spLocks noGrp="1"/>
          </p:cNvSpPr>
          <p:nvPr>
            <p:ph type="sldNum" sz="quarter" idx="12"/>
          </p:nvPr>
        </p:nvSpPr>
        <p:spPr/>
        <p:txBody>
          <a:bodyPr/>
          <a:lstStyle/>
          <a:p>
            <a:fld id="{3AB1D0D4-AD9B-407C-936C-AE393A4DEA2F}" type="slidenum">
              <a:rPr lang="en-US" smtClean="0"/>
              <a:t>‹#›</a:t>
            </a:fld>
            <a:endParaRPr lang="en-US"/>
          </a:p>
        </p:txBody>
      </p:sp>
    </p:spTree>
    <p:extLst>
      <p:ext uri="{BB962C8B-B14F-4D97-AF65-F5344CB8AC3E}">
        <p14:creationId xmlns:p14="http://schemas.microsoft.com/office/powerpoint/2010/main" val="4080642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DC1A1EA-926C-4150-BA0E-33EBF6326A2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70F26-4C3A-48B6-BB64-4F41D12D536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958266-E15A-48A0-B676-E59C9E211C77}"/>
              </a:ext>
            </a:extLst>
          </p:cNvPr>
          <p:cNvSpPr>
            <a:spLocks noGrp="1"/>
          </p:cNvSpPr>
          <p:nvPr>
            <p:ph type="dt" sz="half" idx="10"/>
          </p:nvPr>
        </p:nvSpPr>
        <p:spPr/>
        <p:txBody>
          <a:bodyPr/>
          <a:lstStyle/>
          <a:p>
            <a:fld id="{1BD4A5C1-B04D-4F15-86ED-79668B7A1CC3}" type="datetimeFigureOut">
              <a:rPr lang="en-US" smtClean="0"/>
              <a:t>6/2/2019</a:t>
            </a:fld>
            <a:endParaRPr lang="en-US"/>
          </a:p>
        </p:txBody>
      </p:sp>
      <p:sp>
        <p:nvSpPr>
          <p:cNvPr id="5" name="Footer Placeholder 4">
            <a:extLst>
              <a:ext uri="{FF2B5EF4-FFF2-40B4-BE49-F238E27FC236}">
                <a16:creationId xmlns:a16="http://schemas.microsoft.com/office/drawing/2014/main" id="{EDBEF066-C9D0-41DD-8D23-9B8D33DC32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E717C5-6E2F-4E66-8F24-ABF52ABF7A66}"/>
              </a:ext>
            </a:extLst>
          </p:cNvPr>
          <p:cNvSpPr>
            <a:spLocks noGrp="1"/>
          </p:cNvSpPr>
          <p:nvPr>
            <p:ph type="sldNum" sz="quarter" idx="12"/>
          </p:nvPr>
        </p:nvSpPr>
        <p:spPr/>
        <p:txBody>
          <a:bodyPr/>
          <a:lstStyle/>
          <a:p>
            <a:fld id="{3AB1D0D4-AD9B-407C-936C-AE393A4DEA2F}" type="slidenum">
              <a:rPr lang="en-US" smtClean="0"/>
              <a:t>‹#›</a:t>
            </a:fld>
            <a:endParaRPr lang="en-US"/>
          </a:p>
        </p:txBody>
      </p:sp>
    </p:spTree>
    <p:extLst>
      <p:ext uri="{BB962C8B-B14F-4D97-AF65-F5344CB8AC3E}">
        <p14:creationId xmlns:p14="http://schemas.microsoft.com/office/powerpoint/2010/main" val="3436129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4D5F9-2C68-46CC-8CED-3A91F0045D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E621EE0-F41A-4600-83B7-4375DE160E4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08C005-250B-463A-9D70-6B98A71F47E9}"/>
              </a:ext>
            </a:extLst>
          </p:cNvPr>
          <p:cNvSpPr>
            <a:spLocks noGrp="1"/>
          </p:cNvSpPr>
          <p:nvPr>
            <p:ph type="dt" sz="half" idx="10"/>
          </p:nvPr>
        </p:nvSpPr>
        <p:spPr/>
        <p:txBody>
          <a:bodyPr/>
          <a:lstStyle/>
          <a:p>
            <a:fld id="{1BD4A5C1-B04D-4F15-86ED-79668B7A1CC3}" type="datetimeFigureOut">
              <a:rPr lang="en-US" smtClean="0"/>
              <a:t>6/2/2019</a:t>
            </a:fld>
            <a:endParaRPr lang="en-US"/>
          </a:p>
        </p:txBody>
      </p:sp>
      <p:sp>
        <p:nvSpPr>
          <p:cNvPr id="5" name="Footer Placeholder 4">
            <a:extLst>
              <a:ext uri="{FF2B5EF4-FFF2-40B4-BE49-F238E27FC236}">
                <a16:creationId xmlns:a16="http://schemas.microsoft.com/office/drawing/2014/main" id="{2949C729-300F-4847-BCAC-0FCCB724E6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512BF1-3CCC-4799-854C-4A15DB640F5E}"/>
              </a:ext>
            </a:extLst>
          </p:cNvPr>
          <p:cNvSpPr>
            <a:spLocks noGrp="1"/>
          </p:cNvSpPr>
          <p:nvPr>
            <p:ph type="sldNum" sz="quarter" idx="12"/>
          </p:nvPr>
        </p:nvSpPr>
        <p:spPr/>
        <p:txBody>
          <a:bodyPr/>
          <a:lstStyle/>
          <a:p>
            <a:fld id="{3AB1D0D4-AD9B-407C-936C-AE393A4DEA2F}" type="slidenum">
              <a:rPr lang="en-US" smtClean="0"/>
              <a:t>‹#›</a:t>
            </a:fld>
            <a:endParaRPr lang="en-US"/>
          </a:p>
        </p:txBody>
      </p:sp>
    </p:spTree>
    <p:extLst>
      <p:ext uri="{BB962C8B-B14F-4D97-AF65-F5344CB8AC3E}">
        <p14:creationId xmlns:p14="http://schemas.microsoft.com/office/powerpoint/2010/main" val="1537881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FAE35-2E66-4A19-B19B-1F094005F0D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DC3AE5B-02F1-4271-B619-71BF9EFB582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23C7C5-0F4C-4704-823E-950565EA7B06}"/>
              </a:ext>
            </a:extLst>
          </p:cNvPr>
          <p:cNvSpPr>
            <a:spLocks noGrp="1"/>
          </p:cNvSpPr>
          <p:nvPr>
            <p:ph type="dt" sz="half" idx="10"/>
          </p:nvPr>
        </p:nvSpPr>
        <p:spPr/>
        <p:txBody>
          <a:bodyPr/>
          <a:lstStyle/>
          <a:p>
            <a:fld id="{1BD4A5C1-B04D-4F15-86ED-79668B7A1CC3}" type="datetimeFigureOut">
              <a:rPr lang="en-US" smtClean="0"/>
              <a:t>6/2/2019</a:t>
            </a:fld>
            <a:endParaRPr lang="en-US"/>
          </a:p>
        </p:txBody>
      </p:sp>
      <p:sp>
        <p:nvSpPr>
          <p:cNvPr id="5" name="Footer Placeholder 4">
            <a:extLst>
              <a:ext uri="{FF2B5EF4-FFF2-40B4-BE49-F238E27FC236}">
                <a16:creationId xmlns:a16="http://schemas.microsoft.com/office/drawing/2014/main" id="{A616797F-4C8F-4003-939B-989E22A56E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2A4AA9-3F35-4D3D-AFCC-FA5ACFEED2B4}"/>
              </a:ext>
            </a:extLst>
          </p:cNvPr>
          <p:cNvSpPr>
            <a:spLocks noGrp="1"/>
          </p:cNvSpPr>
          <p:nvPr>
            <p:ph type="sldNum" sz="quarter" idx="12"/>
          </p:nvPr>
        </p:nvSpPr>
        <p:spPr/>
        <p:txBody>
          <a:bodyPr/>
          <a:lstStyle/>
          <a:p>
            <a:fld id="{3AB1D0D4-AD9B-407C-936C-AE393A4DEA2F}" type="slidenum">
              <a:rPr lang="en-US" smtClean="0"/>
              <a:t>‹#›</a:t>
            </a:fld>
            <a:endParaRPr lang="en-US"/>
          </a:p>
        </p:txBody>
      </p:sp>
    </p:spTree>
    <p:extLst>
      <p:ext uri="{BB962C8B-B14F-4D97-AF65-F5344CB8AC3E}">
        <p14:creationId xmlns:p14="http://schemas.microsoft.com/office/powerpoint/2010/main" val="1334325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C2EBF-EF4C-4B02-8DF2-BA2E4B55E7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D2B4CE-3B99-4768-B8C4-94714BD4C4A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985E673-2C2C-4CBB-B379-32655C02E2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1D5BFC6-C02A-4C45-96B5-E584B8CEEE7D}"/>
              </a:ext>
            </a:extLst>
          </p:cNvPr>
          <p:cNvSpPr>
            <a:spLocks noGrp="1"/>
          </p:cNvSpPr>
          <p:nvPr>
            <p:ph type="dt" sz="half" idx="10"/>
          </p:nvPr>
        </p:nvSpPr>
        <p:spPr/>
        <p:txBody>
          <a:bodyPr/>
          <a:lstStyle/>
          <a:p>
            <a:fld id="{1BD4A5C1-B04D-4F15-86ED-79668B7A1CC3}" type="datetimeFigureOut">
              <a:rPr lang="en-US" smtClean="0"/>
              <a:t>6/2/2019</a:t>
            </a:fld>
            <a:endParaRPr lang="en-US"/>
          </a:p>
        </p:txBody>
      </p:sp>
      <p:sp>
        <p:nvSpPr>
          <p:cNvPr id="6" name="Footer Placeholder 5">
            <a:extLst>
              <a:ext uri="{FF2B5EF4-FFF2-40B4-BE49-F238E27FC236}">
                <a16:creationId xmlns:a16="http://schemas.microsoft.com/office/drawing/2014/main" id="{20BD6545-80B1-4DC0-B51B-97EF31A466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7057E3-EBA6-4378-88E1-DCCB44653F76}"/>
              </a:ext>
            </a:extLst>
          </p:cNvPr>
          <p:cNvSpPr>
            <a:spLocks noGrp="1"/>
          </p:cNvSpPr>
          <p:nvPr>
            <p:ph type="sldNum" sz="quarter" idx="12"/>
          </p:nvPr>
        </p:nvSpPr>
        <p:spPr/>
        <p:txBody>
          <a:bodyPr/>
          <a:lstStyle/>
          <a:p>
            <a:fld id="{3AB1D0D4-AD9B-407C-936C-AE393A4DEA2F}" type="slidenum">
              <a:rPr lang="en-US" smtClean="0"/>
              <a:t>‹#›</a:t>
            </a:fld>
            <a:endParaRPr lang="en-US"/>
          </a:p>
        </p:txBody>
      </p:sp>
    </p:spTree>
    <p:extLst>
      <p:ext uri="{BB962C8B-B14F-4D97-AF65-F5344CB8AC3E}">
        <p14:creationId xmlns:p14="http://schemas.microsoft.com/office/powerpoint/2010/main" val="1256114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55CDF-C8B9-4DBD-AEDC-6D1BD58DA94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3097928-4128-47C2-B838-FB71C573AC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CDD71CD-7F22-4BE7-B84D-0ACFAFE8E6F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5A2CB12-403D-46D3-BBF9-CB32088FB2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13C8F5-981F-4FB2-8DF6-5D2ACEF27E3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F847967-68B2-4DAD-ACEC-956D79D8DFDD}"/>
              </a:ext>
            </a:extLst>
          </p:cNvPr>
          <p:cNvSpPr>
            <a:spLocks noGrp="1"/>
          </p:cNvSpPr>
          <p:nvPr>
            <p:ph type="dt" sz="half" idx="10"/>
          </p:nvPr>
        </p:nvSpPr>
        <p:spPr/>
        <p:txBody>
          <a:bodyPr/>
          <a:lstStyle/>
          <a:p>
            <a:fld id="{1BD4A5C1-B04D-4F15-86ED-79668B7A1CC3}" type="datetimeFigureOut">
              <a:rPr lang="en-US" smtClean="0"/>
              <a:t>6/2/2019</a:t>
            </a:fld>
            <a:endParaRPr lang="en-US"/>
          </a:p>
        </p:txBody>
      </p:sp>
      <p:sp>
        <p:nvSpPr>
          <p:cNvPr id="8" name="Footer Placeholder 7">
            <a:extLst>
              <a:ext uri="{FF2B5EF4-FFF2-40B4-BE49-F238E27FC236}">
                <a16:creationId xmlns:a16="http://schemas.microsoft.com/office/drawing/2014/main" id="{F2BE422E-7DCA-422E-9899-A47CFFCE796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13FA159-015F-4BFE-8C30-766B8015144D}"/>
              </a:ext>
            </a:extLst>
          </p:cNvPr>
          <p:cNvSpPr>
            <a:spLocks noGrp="1"/>
          </p:cNvSpPr>
          <p:nvPr>
            <p:ph type="sldNum" sz="quarter" idx="12"/>
          </p:nvPr>
        </p:nvSpPr>
        <p:spPr/>
        <p:txBody>
          <a:bodyPr/>
          <a:lstStyle/>
          <a:p>
            <a:fld id="{3AB1D0D4-AD9B-407C-936C-AE393A4DEA2F}" type="slidenum">
              <a:rPr lang="en-US" smtClean="0"/>
              <a:t>‹#›</a:t>
            </a:fld>
            <a:endParaRPr lang="en-US"/>
          </a:p>
        </p:txBody>
      </p:sp>
    </p:spTree>
    <p:extLst>
      <p:ext uri="{BB962C8B-B14F-4D97-AF65-F5344CB8AC3E}">
        <p14:creationId xmlns:p14="http://schemas.microsoft.com/office/powerpoint/2010/main" val="2559430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DF760-7BF3-42FD-870A-8969EF03890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BC8826A-5981-4B8F-8328-0F934C4550D0}"/>
              </a:ext>
            </a:extLst>
          </p:cNvPr>
          <p:cNvSpPr>
            <a:spLocks noGrp="1"/>
          </p:cNvSpPr>
          <p:nvPr>
            <p:ph type="dt" sz="half" idx="10"/>
          </p:nvPr>
        </p:nvSpPr>
        <p:spPr/>
        <p:txBody>
          <a:bodyPr/>
          <a:lstStyle/>
          <a:p>
            <a:fld id="{1BD4A5C1-B04D-4F15-86ED-79668B7A1CC3}" type="datetimeFigureOut">
              <a:rPr lang="en-US" smtClean="0"/>
              <a:t>6/2/2019</a:t>
            </a:fld>
            <a:endParaRPr lang="en-US"/>
          </a:p>
        </p:txBody>
      </p:sp>
      <p:sp>
        <p:nvSpPr>
          <p:cNvPr id="4" name="Footer Placeholder 3">
            <a:extLst>
              <a:ext uri="{FF2B5EF4-FFF2-40B4-BE49-F238E27FC236}">
                <a16:creationId xmlns:a16="http://schemas.microsoft.com/office/drawing/2014/main" id="{6BB25094-749E-4BF1-9503-99547B90E59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4E902DB-DD86-4C92-83E5-621F349AC79B}"/>
              </a:ext>
            </a:extLst>
          </p:cNvPr>
          <p:cNvSpPr>
            <a:spLocks noGrp="1"/>
          </p:cNvSpPr>
          <p:nvPr>
            <p:ph type="sldNum" sz="quarter" idx="12"/>
          </p:nvPr>
        </p:nvSpPr>
        <p:spPr/>
        <p:txBody>
          <a:bodyPr/>
          <a:lstStyle/>
          <a:p>
            <a:fld id="{3AB1D0D4-AD9B-407C-936C-AE393A4DEA2F}" type="slidenum">
              <a:rPr lang="en-US" smtClean="0"/>
              <a:t>‹#›</a:t>
            </a:fld>
            <a:endParaRPr lang="en-US"/>
          </a:p>
        </p:txBody>
      </p:sp>
    </p:spTree>
    <p:extLst>
      <p:ext uri="{BB962C8B-B14F-4D97-AF65-F5344CB8AC3E}">
        <p14:creationId xmlns:p14="http://schemas.microsoft.com/office/powerpoint/2010/main" val="2916238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6246B9-4E20-4FFB-8B8C-0E731CC81D7C}"/>
              </a:ext>
            </a:extLst>
          </p:cNvPr>
          <p:cNvSpPr>
            <a:spLocks noGrp="1"/>
          </p:cNvSpPr>
          <p:nvPr>
            <p:ph type="dt" sz="half" idx="10"/>
          </p:nvPr>
        </p:nvSpPr>
        <p:spPr/>
        <p:txBody>
          <a:bodyPr/>
          <a:lstStyle/>
          <a:p>
            <a:fld id="{1BD4A5C1-B04D-4F15-86ED-79668B7A1CC3}" type="datetimeFigureOut">
              <a:rPr lang="en-US" smtClean="0"/>
              <a:t>6/2/2019</a:t>
            </a:fld>
            <a:endParaRPr lang="en-US"/>
          </a:p>
        </p:txBody>
      </p:sp>
      <p:sp>
        <p:nvSpPr>
          <p:cNvPr id="3" name="Footer Placeholder 2">
            <a:extLst>
              <a:ext uri="{FF2B5EF4-FFF2-40B4-BE49-F238E27FC236}">
                <a16:creationId xmlns:a16="http://schemas.microsoft.com/office/drawing/2014/main" id="{BC25D4D8-679E-446F-AD73-629CE5336DF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4220A01-557B-4905-8018-D7D1F42A7BBD}"/>
              </a:ext>
            </a:extLst>
          </p:cNvPr>
          <p:cNvSpPr>
            <a:spLocks noGrp="1"/>
          </p:cNvSpPr>
          <p:nvPr>
            <p:ph type="sldNum" sz="quarter" idx="12"/>
          </p:nvPr>
        </p:nvSpPr>
        <p:spPr/>
        <p:txBody>
          <a:bodyPr/>
          <a:lstStyle/>
          <a:p>
            <a:fld id="{3AB1D0D4-AD9B-407C-936C-AE393A4DEA2F}" type="slidenum">
              <a:rPr lang="en-US" smtClean="0"/>
              <a:t>‹#›</a:t>
            </a:fld>
            <a:endParaRPr lang="en-US"/>
          </a:p>
        </p:txBody>
      </p:sp>
    </p:spTree>
    <p:extLst>
      <p:ext uri="{BB962C8B-B14F-4D97-AF65-F5344CB8AC3E}">
        <p14:creationId xmlns:p14="http://schemas.microsoft.com/office/powerpoint/2010/main" val="3294422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6D374-AADC-472A-B627-6AD1DECA03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280A68E-DD5F-46B9-8C83-3E4FB638EE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0BB9967-8112-48E7-9EA4-209D176BF1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80E58F-4044-4233-BCB1-DF8B4E3B1CE4}"/>
              </a:ext>
            </a:extLst>
          </p:cNvPr>
          <p:cNvSpPr>
            <a:spLocks noGrp="1"/>
          </p:cNvSpPr>
          <p:nvPr>
            <p:ph type="dt" sz="half" idx="10"/>
          </p:nvPr>
        </p:nvSpPr>
        <p:spPr/>
        <p:txBody>
          <a:bodyPr/>
          <a:lstStyle/>
          <a:p>
            <a:fld id="{1BD4A5C1-B04D-4F15-86ED-79668B7A1CC3}" type="datetimeFigureOut">
              <a:rPr lang="en-US" smtClean="0"/>
              <a:t>6/2/2019</a:t>
            </a:fld>
            <a:endParaRPr lang="en-US"/>
          </a:p>
        </p:txBody>
      </p:sp>
      <p:sp>
        <p:nvSpPr>
          <p:cNvPr id="6" name="Footer Placeholder 5">
            <a:extLst>
              <a:ext uri="{FF2B5EF4-FFF2-40B4-BE49-F238E27FC236}">
                <a16:creationId xmlns:a16="http://schemas.microsoft.com/office/drawing/2014/main" id="{10A0D158-7246-4B1A-B0B2-224AEF1D9A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2ABD6F-4F45-429F-94B8-C641939F9E9D}"/>
              </a:ext>
            </a:extLst>
          </p:cNvPr>
          <p:cNvSpPr>
            <a:spLocks noGrp="1"/>
          </p:cNvSpPr>
          <p:nvPr>
            <p:ph type="sldNum" sz="quarter" idx="12"/>
          </p:nvPr>
        </p:nvSpPr>
        <p:spPr/>
        <p:txBody>
          <a:bodyPr/>
          <a:lstStyle/>
          <a:p>
            <a:fld id="{3AB1D0D4-AD9B-407C-936C-AE393A4DEA2F}" type="slidenum">
              <a:rPr lang="en-US" smtClean="0"/>
              <a:t>‹#›</a:t>
            </a:fld>
            <a:endParaRPr lang="en-US"/>
          </a:p>
        </p:txBody>
      </p:sp>
    </p:spTree>
    <p:extLst>
      <p:ext uri="{BB962C8B-B14F-4D97-AF65-F5344CB8AC3E}">
        <p14:creationId xmlns:p14="http://schemas.microsoft.com/office/powerpoint/2010/main" val="1317698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513A7-BE61-4AED-9056-F3C6A2D2AA6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CCD3524-1927-4D81-86C8-81479112C6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F150F2D-A3A9-415D-9F27-8D22BE3FB0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08B143-69B8-4C7C-97AD-EB5BD316C6A4}"/>
              </a:ext>
            </a:extLst>
          </p:cNvPr>
          <p:cNvSpPr>
            <a:spLocks noGrp="1"/>
          </p:cNvSpPr>
          <p:nvPr>
            <p:ph type="dt" sz="half" idx="10"/>
          </p:nvPr>
        </p:nvSpPr>
        <p:spPr/>
        <p:txBody>
          <a:bodyPr/>
          <a:lstStyle/>
          <a:p>
            <a:fld id="{1BD4A5C1-B04D-4F15-86ED-79668B7A1CC3}" type="datetimeFigureOut">
              <a:rPr lang="en-US" smtClean="0"/>
              <a:t>6/2/2019</a:t>
            </a:fld>
            <a:endParaRPr lang="en-US"/>
          </a:p>
        </p:txBody>
      </p:sp>
      <p:sp>
        <p:nvSpPr>
          <p:cNvPr id="6" name="Footer Placeholder 5">
            <a:extLst>
              <a:ext uri="{FF2B5EF4-FFF2-40B4-BE49-F238E27FC236}">
                <a16:creationId xmlns:a16="http://schemas.microsoft.com/office/drawing/2014/main" id="{114641EE-920E-428C-A043-951F2127D4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13A2B0-FDFE-4204-9DDF-FE637111CF0B}"/>
              </a:ext>
            </a:extLst>
          </p:cNvPr>
          <p:cNvSpPr>
            <a:spLocks noGrp="1"/>
          </p:cNvSpPr>
          <p:nvPr>
            <p:ph type="sldNum" sz="quarter" idx="12"/>
          </p:nvPr>
        </p:nvSpPr>
        <p:spPr/>
        <p:txBody>
          <a:bodyPr/>
          <a:lstStyle/>
          <a:p>
            <a:fld id="{3AB1D0D4-AD9B-407C-936C-AE393A4DEA2F}" type="slidenum">
              <a:rPr lang="en-US" smtClean="0"/>
              <a:t>‹#›</a:t>
            </a:fld>
            <a:endParaRPr lang="en-US"/>
          </a:p>
        </p:txBody>
      </p:sp>
    </p:spTree>
    <p:extLst>
      <p:ext uri="{BB962C8B-B14F-4D97-AF65-F5344CB8AC3E}">
        <p14:creationId xmlns:p14="http://schemas.microsoft.com/office/powerpoint/2010/main" val="1035963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4F92F39-FA16-4F84-9077-5AD4C8B18A0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0A59D67-7A92-42A3-8BE5-02010836D6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98715B-02CA-41C1-815F-AAF23A1D90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D4A5C1-B04D-4F15-86ED-79668B7A1CC3}" type="datetimeFigureOut">
              <a:rPr lang="en-US" smtClean="0"/>
              <a:t>6/2/2019</a:t>
            </a:fld>
            <a:endParaRPr lang="en-US"/>
          </a:p>
        </p:txBody>
      </p:sp>
      <p:sp>
        <p:nvSpPr>
          <p:cNvPr id="5" name="Footer Placeholder 4">
            <a:extLst>
              <a:ext uri="{FF2B5EF4-FFF2-40B4-BE49-F238E27FC236}">
                <a16:creationId xmlns:a16="http://schemas.microsoft.com/office/drawing/2014/main" id="{2A79FF7F-A00C-44ED-96C2-96250AFC21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A71329-346A-4C35-9984-47A54F60855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B1D0D4-AD9B-407C-936C-AE393A4DEA2F}" type="slidenum">
              <a:rPr lang="en-US" smtClean="0"/>
              <a:t>‹#›</a:t>
            </a:fld>
            <a:endParaRPr lang="en-US"/>
          </a:p>
        </p:txBody>
      </p:sp>
    </p:spTree>
    <p:extLst>
      <p:ext uri="{BB962C8B-B14F-4D97-AF65-F5344CB8AC3E}">
        <p14:creationId xmlns:p14="http://schemas.microsoft.com/office/powerpoint/2010/main" val="15099027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BDB7A0-BE0C-4795-A46A-44090BC89949}"/>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390A9E22-411F-4797-8701-986E93FAECFA}"/>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4D197024-D4F7-466C-B9D9-C97716FDF6E1}"/>
              </a:ext>
            </a:extLst>
          </p:cNvPr>
          <p:cNvPicPr>
            <a:picLocks noChangeAspect="1"/>
          </p:cNvPicPr>
          <p:nvPr/>
        </p:nvPicPr>
        <p:blipFill>
          <a:blip r:embed="rId2"/>
          <a:stretch>
            <a:fillRect/>
          </a:stretch>
        </p:blipFill>
        <p:spPr>
          <a:xfrm>
            <a:off x="297712" y="-10095"/>
            <a:ext cx="11894287" cy="6868095"/>
          </a:xfrm>
          <a:prstGeom prst="rect">
            <a:avLst/>
          </a:prstGeom>
        </p:spPr>
      </p:pic>
    </p:spTree>
    <p:extLst>
      <p:ext uri="{BB962C8B-B14F-4D97-AF65-F5344CB8AC3E}">
        <p14:creationId xmlns:p14="http://schemas.microsoft.com/office/powerpoint/2010/main" val="22260061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153A470-14C5-4D9C-AA7F-D126903C8A3B}"/>
              </a:ext>
            </a:extLst>
          </p:cNvPr>
          <p:cNvPicPr>
            <a:picLocks noChangeAspect="1"/>
          </p:cNvPicPr>
          <p:nvPr/>
        </p:nvPicPr>
        <p:blipFill rotWithShape="1">
          <a:blip r:embed="rId2">
            <a:alphaModFix/>
          </a:blip>
          <a:srcRect l="20493" r="19137" b="1"/>
          <a:stretch/>
        </p:blipFill>
        <p:spPr>
          <a:xfrm>
            <a:off x="5797543" y="10"/>
            <a:ext cx="6394152" cy="6857990"/>
          </a:xfrm>
          <a:prstGeom prst="rect">
            <a:avLst/>
          </a:prstGeom>
        </p:spPr>
      </p:pic>
      <p:pic>
        <p:nvPicPr>
          <p:cNvPr id="11"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CBAD58C8-5875-4543-A0D3-F0EB82C19C7F}"/>
              </a:ext>
            </a:extLst>
          </p:cNvPr>
          <p:cNvSpPr>
            <a:spLocks noGrp="1"/>
          </p:cNvSpPr>
          <p:nvPr>
            <p:ph type="title"/>
          </p:nvPr>
        </p:nvSpPr>
        <p:spPr>
          <a:xfrm>
            <a:off x="103440" y="140062"/>
            <a:ext cx="6276285" cy="1311664"/>
          </a:xfrm>
        </p:spPr>
        <p:txBody>
          <a:bodyPr>
            <a:noAutofit/>
          </a:bodyPr>
          <a:lstStyle/>
          <a:p>
            <a:pPr algn="ctr"/>
            <a:r>
              <a:rPr lang="en-US" sz="5400" b="1" dirty="0">
                <a:solidFill>
                  <a:srgbClr val="D05035"/>
                </a:solidFill>
                <a:latin typeface="Arial Black" panose="020B0A04020102020204" pitchFamily="34" charset="0"/>
              </a:rPr>
              <a:t>Wandering In The Wilderness</a:t>
            </a:r>
          </a:p>
        </p:txBody>
      </p:sp>
      <p:sp>
        <p:nvSpPr>
          <p:cNvPr id="5" name="Rectangle 4">
            <a:extLst>
              <a:ext uri="{FF2B5EF4-FFF2-40B4-BE49-F238E27FC236}">
                <a16:creationId xmlns:a16="http://schemas.microsoft.com/office/drawing/2014/main" id="{58E2EF50-9C8E-4BF7-AEEC-D0A46A78B3DF}"/>
              </a:ext>
            </a:extLst>
          </p:cNvPr>
          <p:cNvSpPr/>
          <p:nvPr/>
        </p:nvSpPr>
        <p:spPr>
          <a:xfrm>
            <a:off x="103440" y="1965476"/>
            <a:ext cx="5848324" cy="4493538"/>
          </a:xfrm>
          <a:prstGeom prst="rect">
            <a:avLst/>
          </a:prstGeom>
        </p:spPr>
        <p:txBody>
          <a:bodyPr wrap="square">
            <a:spAutoFit/>
          </a:bodyPr>
          <a:lstStyle/>
          <a:p>
            <a:pPr algn="ctr"/>
            <a:r>
              <a:rPr lang="en-US" sz="2200" b="1" dirty="0"/>
              <a:t>and said to all the congregation of the people of Israel, “The land, which we passed through to spy it out, is an exceedingly good land.  If the LORD delights in us, he will bring us into this land and give it to us, a land that flows with milk and honey.  Only do not rebel against the LORD. And do not fear the people of the land, for they are bread for us. Their protection is removed from them, and the LORD is with us; do not fear them.”  Then all the congregation said to stone them with stones. But the glory of the LORD appeared at the tent of meeting to all the people of Israel.</a:t>
            </a:r>
            <a:r>
              <a:rPr lang="en-US" sz="2000" b="1" dirty="0"/>
              <a:t>  (Numbers 14:7-10)</a:t>
            </a:r>
            <a:endParaRPr lang="en-US" b="1" dirty="0"/>
          </a:p>
        </p:txBody>
      </p:sp>
    </p:spTree>
    <p:extLst>
      <p:ext uri="{BB962C8B-B14F-4D97-AF65-F5344CB8AC3E}">
        <p14:creationId xmlns:p14="http://schemas.microsoft.com/office/powerpoint/2010/main" val="35039262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153A470-14C5-4D9C-AA7F-D126903C8A3B}"/>
              </a:ext>
            </a:extLst>
          </p:cNvPr>
          <p:cNvPicPr>
            <a:picLocks noChangeAspect="1"/>
          </p:cNvPicPr>
          <p:nvPr/>
        </p:nvPicPr>
        <p:blipFill rotWithShape="1">
          <a:blip r:embed="rId2">
            <a:alphaModFix/>
          </a:blip>
          <a:srcRect l="20493" r="19137" b="1"/>
          <a:stretch/>
        </p:blipFill>
        <p:spPr>
          <a:xfrm>
            <a:off x="5797543" y="10"/>
            <a:ext cx="6394152" cy="6857990"/>
          </a:xfrm>
          <a:prstGeom prst="rect">
            <a:avLst/>
          </a:prstGeom>
        </p:spPr>
      </p:pic>
      <p:pic>
        <p:nvPicPr>
          <p:cNvPr id="11"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CBAD58C8-5875-4543-A0D3-F0EB82C19C7F}"/>
              </a:ext>
            </a:extLst>
          </p:cNvPr>
          <p:cNvSpPr>
            <a:spLocks noGrp="1"/>
          </p:cNvSpPr>
          <p:nvPr>
            <p:ph type="title"/>
          </p:nvPr>
        </p:nvSpPr>
        <p:spPr>
          <a:xfrm>
            <a:off x="103440" y="140062"/>
            <a:ext cx="6276285" cy="1311664"/>
          </a:xfrm>
        </p:spPr>
        <p:txBody>
          <a:bodyPr>
            <a:noAutofit/>
          </a:bodyPr>
          <a:lstStyle/>
          <a:p>
            <a:pPr algn="ctr"/>
            <a:r>
              <a:rPr lang="en-US" sz="5400" b="1" dirty="0">
                <a:solidFill>
                  <a:srgbClr val="D05035"/>
                </a:solidFill>
                <a:latin typeface="Arial Black" panose="020B0A04020102020204" pitchFamily="34" charset="0"/>
              </a:rPr>
              <a:t>Wandering In The Wilderness</a:t>
            </a:r>
          </a:p>
        </p:txBody>
      </p:sp>
      <p:sp>
        <p:nvSpPr>
          <p:cNvPr id="5" name="Rectangle 4">
            <a:extLst>
              <a:ext uri="{FF2B5EF4-FFF2-40B4-BE49-F238E27FC236}">
                <a16:creationId xmlns:a16="http://schemas.microsoft.com/office/drawing/2014/main" id="{58E2EF50-9C8E-4BF7-AEEC-D0A46A78B3DF}"/>
              </a:ext>
            </a:extLst>
          </p:cNvPr>
          <p:cNvSpPr/>
          <p:nvPr/>
        </p:nvSpPr>
        <p:spPr>
          <a:xfrm>
            <a:off x="103440" y="1965476"/>
            <a:ext cx="5848324" cy="4832092"/>
          </a:xfrm>
          <a:prstGeom prst="rect">
            <a:avLst/>
          </a:prstGeom>
        </p:spPr>
        <p:txBody>
          <a:bodyPr wrap="square">
            <a:spAutoFit/>
          </a:bodyPr>
          <a:lstStyle/>
          <a:p>
            <a:pPr algn="ctr"/>
            <a:r>
              <a:rPr lang="en-US" sz="2800" b="1" dirty="0"/>
              <a:t> And the LORD said to Moses and Aaron, “Because you did not believe in me, to uphold me as holy in the eyes of the people of Israel, therefore you shall not bring this assembly into the land that I have given them.”  These are the waters of </a:t>
            </a:r>
            <a:r>
              <a:rPr lang="en-US" sz="2800" b="1" dirty="0" err="1"/>
              <a:t>Meribah</a:t>
            </a:r>
            <a:r>
              <a:rPr lang="en-US" sz="2800" b="1" dirty="0"/>
              <a:t>, where the people of Israel quarreled with the LORD, and through them he showed himself holy.  (Numbers 20:12-13)</a:t>
            </a:r>
            <a:r>
              <a:rPr lang="en-US" sz="2200" b="1" dirty="0"/>
              <a:t> </a:t>
            </a:r>
            <a:endParaRPr lang="en-US" b="1" dirty="0"/>
          </a:p>
        </p:txBody>
      </p:sp>
    </p:spTree>
    <p:extLst>
      <p:ext uri="{BB962C8B-B14F-4D97-AF65-F5344CB8AC3E}">
        <p14:creationId xmlns:p14="http://schemas.microsoft.com/office/powerpoint/2010/main" val="3607201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153A470-14C5-4D9C-AA7F-D126903C8A3B}"/>
              </a:ext>
            </a:extLst>
          </p:cNvPr>
          <p:cNvPicPr>
            <a:picLocks noChangeAspect="1"/>
          </p:cNvPicPr>
          <p:nvPr/>
        </p:nvPicPr>
        <p:blipFill rotWithShape="1">
          <a:blip r:embed="rId2">
            <a:alphaModFix/>
          </a:blip>
          <a:srcRect l="20493" r="19137" b="1"/>
          <a:stretch/>
        </p:blipFill>
        <p:spPr>
          <a:xfrm>
            <a:off x="5797543" y="10"/>
            <a:ext cx="6394152" cy="6857990"/>
          </a:xfrm>
          <a:prstGeom prst="rect">
            <a:avLst/>
          </a:prstGeom>
        </p:spPr>
      </p:pic>
      <p:pic>
        <p:nvPicPr>
          <p:cNvPr id="11"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CBAD58C8-5875-4543-A0D3-F0EB82C19C7F}"/>
              </a:ext>
            </a:extLst>
          </p:cNvPr>
          <p:cNvSpPr>
            <a:spLocks noGrp="1"/>
          </p:cNvSpPr>
          <p:nvPr>
            <p:ph type="title"/>
          </p:nvPr>
        </p:nvSpPr>
        <p:spPr>
          <a:xfrm>
            <a:off x="103440" y="140062"/>
            <a:ext cx="6276285" cy="1311664"/>
          </a:xfrm>
        </p:spPr>
        <p:txBody>
          <a:bodyPr>
            <a:noAutofit/>
          </a:bodyPr>
          <a:lstStyle/>
          <a:p>
            <a:pPr algn="ctr"/>
            <a:r>
              <a:rPr lang="en-US" sz="5400" b="1" dirty="0">
                <a:solidFill>
                  <a:srgbClr val="D05035"/>
                </a:solidFill>
                <a:latin typeface="Arial Black" panose="020B0A04020102020204" pitchFamily="34" charset="0"/>
              </a:rPr>
              <a:t>Wandering In The Wilderness</a:t>
            </a:r>
          </a:p>
        </p:txBody>
      </p:sp>
      <p:sp>
        <p:nvSpPr>
          <p:cNvPr id="5" name="Rectangle 4">
            <a:extLst>
              <a:ext uri="{FF2B5EF4-FFF2-40B4-BE49-F238E27FC236}">
                <a16:creationId xmlns:a16="http://schemas.microsoft.com/office/drawing/2014/main" id="{58E2EF50-9C8E-4BF7-AEEC-D0A46A78B3DF}"/>
              </a:ext>
            </a:extLst>
          </p:cNvPr>
          <p:cNvSpPr/>
          <p:nvPr/>
        </p:nvSpPr>
        <p:spPr>
          <a:xfrm>
            <a:off x="103440" y="1965476"/>
            <a:ext cx="5848324" cy="4832092"/>
          </a:xfrm>
          <a:prstGeom prst="rect">
            <a:avLst/>
          </a:prstGeom>
        </p:spPr>
        <p:txBody>
          <a:bodyPr wrap="square">
            <a:spAutoFit/>
          </a:bodyPr>
          <a:lstStyle/>
          <a:p>
            <a:pPr algn="ctr"/>
            <a:r>
              <a:rPr lang="en-US" sz="2800" b="1" dirty="0"/>
              <a:t>Then Moses summoned Joshua and said to him in the sight of all Israel, “Be strong and courageous, for you shall go with this people into the land that the LORD has sworn to their fathers to give them, and you shall put them in possession of it.  It is the LORD who goes before you. He will be with you; he will not leave you or forsake you. Do not fear or be dismayed.” (Deut. 31:7-8)</a:t>
            </a:r>
            <a:r>
              <a:rPr lang="en-US" sz="2200" b="1" dirty="0"/>
              <a:t> </a:t>
            </a:r>
            <a:endParaRPr lang="en-US" b="1" dirty="0"/>
          </a:p>
        </p:txBody>
      </p:sp>
    </p:spTree>
    <p:extLst>
      <p:ext uri="{BB962C8B-B14F-4D97-AF65-F5344CB8AC3E}">
        <p14:creationId xmlns:p14="http://schemas.microsoft.com/office/powerpoint/2010/main" val="10879615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153A470-14C5-4D9C-AA7F-D126903C8A3B}"/>
              </a:ext>
            </a:extLst>
          </p:cNvPr>
          <p:cNvPicPr>
            <a:picLocks noChangeAspect="1"/>
          </p:cNvPicPr>
          <p:nvPr/>
        </p:nvPicPr>
        <p:blipFill rotWithShape="1">
          <a:blip r:embed="rId2">
            <a:alphaModFix/>
          </a:blip>
          <a:srcRect l="20493" r="19137" b="1"/>
          <a:stretch/>
        </p:blipFill>
        <p:spPr>
          <a:xfrm>
            <a:off x="5797543" y="10"/>
            <a:ext cx="6394152" cy="6857990"/>
          </a:xfrm>
          <a:prstGeom prst="rect">
            <a:avLst/>
          </a:prstGeom>
        </p:spPr>
      </p:pic>
      <p:pic>
        <p:nvPicPr>
          <p:cNvPr id="11"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CBAD58C8-5875-4543-A0D3-F0EB82C19C7F}"/>
              </a:ext>
            </a:extLst>
          </p:cNvPr>
          <p:cNvSpPr>
            <a:spLocks noGrp="1"/>
          </p:cNvSpPr>
          <p:nvPr>
            <p:ph type="title"/>
          </p:nvPr>
        </p:nvSpPr>
        <p:spPr>
          <a:xfrm>
            <a:off x="103440" y="140062"/>
            <a:ext cx="6276285" cy="1311664"/>
          </a:xfrm>
        </p:spPr>
        <p:txBody>
          <a:bodyPr>
            <a:noAutofit/>
          </a:bodyPr>
          <a:lstStyle/>
          <a:p>
            <a:pPr algn="ctr"/>
            <a:r>
              <a:rPr lang="en-US" sz="5400" b="1" dirty="0">
                <a:solidFill>
                  <a:srgbClr val="D05035"/>
                </a:solidFill>
                <a:latin typeface="Arial Black" panose="020B0A04020102020204" pitchFamily="34" charset="0"/>
              </a:rPr>
              <a:t>Wandering In The Wilderness</a:t>
            </a:r>
          </a:p>
        </p:txBody>
      </p:sp>
      <p:sp>
        <p:nvSpPr>
          <p:cNvPr id="5" name="Rectangle 4">
            <a:extLst>
              <a:ext uri="{FF2B5EF4-FFF2-40B4-BE49-F238E27FC236}">
                <a16:creationId xmlns:a16="http://schemas.microsoft.com/office/drawing/2014/main" id="{58E2EF50-9C8E-4BF7-AEEC-D0A46A78B3DF}"/>
              </a:ext>
            </a:extLst>
          </p:cNvPr>
          <p:cNvSpPr/>
          <p:nvPr/>
        </p:nvSpPr>
        <p:spPr>
          <a:xfrm>
            <a:off x="103440" y="1965476"/>
            <a:ext cx="5848324" cy="4585871"/>
          </a:xfrm>
          <a:prstGeom prst="rect">
            <a:avLst/>
          </a:prstGeom>
        </p:spPr>
        <p:txBody>
          <a:bodyPr wrap="square">
            <a:spAutoFit/>
          </a:bodyPr>
          <a:lstStyle/>
          <a:p>
            <a:pPr algn="ctr"/>
            <a:r>
              <a:rPr lang="en-US" sz="2400" b="1" dirty="0"/>
              <a:t>Then Moses went up from the plains of Moab to Mount Nebo, to the top of Pisgah, which is opposite Jericho. And the LORD showed him all the land…  So Moses the servant of the LORD died there in the land of Moab, according to the word of the LORD, and he buried him in the valley in the land of Moab opposite Beth-</a:t>
            </a:r>
            <a:r>
              <a:rPr lang="en-US" sz="2400" b="1" dirty="0" err="1"/>
              <a:t>peor</a:t>
            </a:r>
            <a:r>
              <a:rPr lang="en-US" sz="2400" b="1" dirty="0"/>
              <a:t>; but no one knows the place of his burial to this day. Moses was 120 years old when he died. His eye was undimmed, and his vigor unabated. (</a:t>
            </a:r>
            <a:r>
              <a:rPr lang="en-US" sz="2400" b="1" dirty="0" err="1"/>
              <a:t>Deut</a:t>
            </a:r>
            <a:r>
              <a:rPr lang="en-US" sz="2400" b="1" dirty="0"/>
              <a:t> 34:1, 5-7)</a:t>
            </a:r>
          </a:p>
        </p:txBody>
      </p:sp>
    </p:spTree>
    <p:extLst>
      <p:ext uri="{BB962C8B-B14F-4D97-AF65-F5344CB8AC3E}">
        <p14:creationId xmlns:p14="http://schemas.microsoft.com/office/powerpoint/2010/main" val="397302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3BE9EEB-DEE8-4FB5-B7F4-D5CF7303E910}"/>
              </a:ext>
            </a:extLst>
          </p:cNvPr>
          <p:cNvPicPr>
            <a:picLocks noChangeAspect="1"/>
          </p:cNvPicPr>
          <p:nvPr/>
        </p:nvPicPr>
        <p:blipFill rotWithShape="1">
          <a:blip r:embed="rId2">
            <a:alphaModFix/>
          </a:blip>
          <a:srcRect l="22587" r="7485"/>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301E7422-3AE2-4CDC-85E5-8051D0AE19AC}"/>
              </a:ext>
            </a:extLst>
          </p:cNvPr>
          <p:cNvSpPr>
            <a:spLocks noGrp="1"/>
          </p:cNvSpPr>
          <p:nvPr>
            <p:ph type="title"/>
          </p:nvPr>
        </p:nvSpPr>
        <p:spPr>
          <a:xfrm>
            <a:off x="155121" y="163452"/>
            <a:ext cx="6629400" cy="1311664"/>
          </a:xfrm>
        </p:spPr>
        <p:txBody>
          <a:bodyPr>
            <a:noAutofit/>
          </a:bodyPr>
          <a:lstStyle/>
          <a:p>
            <a:pPr algn="ctr"/>
            <a:r>
              <a:rPr lang="en-US" sz="5400" b="1" dirty="0">
                <a:solidFill>
                  <a:srgbClr val="4870B5"/>
                </a:solidFill>
                <a:latin typeface="Arial Black" panose="020B0A04020102020204" pitchFamily="34" charset="0"/>
              </a:rPr>
              <a:t>Invasion And Conquest</a:t>
            </a:r>
          </a:p>
        </p:txBody>
      </p:sp>
      <p:sp>
        <p:nvSpPr>
          <p:cNvPr id="3" name="Content Placeholder 2">
            <a:extLst>
              <a:ext uri="{FF2B5EF4-FFF2-40B4-BE49-F238E27FC236}">
                <a16:creationId xmlns:a16="http://schemas.microsoft.com/office/drawing/2014/main" id="{25FCEB64-8505-4986-A42C-5A08801401BC}"/>
              </a:ext>
            </a:extLst>
          </p:cNvPr>
          <p:cNvSpPr>
            <a:spLocks noGrp="1"/>
          </p:cNvSpPr>
          <p:nvPr>
            <p:ph idx="1"/>
          </p:nvPr>
        </p:nvSpPr>
        <p:spPr>
          <a:xfrm>
            <a:off x="155121" y="1714500"/>
            <a:ext cx="5780315" cy="5070021"/>
          </a:xfrm>
        </p:spPr>
        <p:txBody>
          <a:bodyPr anchor="ctr">
            <a:normAutofit/>
          </a:bodyPr>
          <a:lstStyle/>
          <a:p>
            <a:pPr marL="0" indent="0" algn="ctr">
              <a:buNone/>
            </a:pPr>
            <a:r>
              <a:rPr lang="en-US" sz="2000" b="1" dirty="0">
                <a:solidFill>
                  <a:srgbClr val="000000"/>
                </a:solidFill>
              </a:rPr>
              <a:t>So when the people set out from their tents to pass over the Jordan with the priests bearing the ark of the covenant before the people, and as soon as those bearing the ark had come as far as the Jordan, and the feet of the priests bearing the ark were dipped in the brink of the water (now the Jordan overflows all its banks throughout the time of harvest), the waters coming down from above stood and rose up in a heap very far away, at Adam, the city that is beside </a:t>
            </a:r>
            <a:r>
              <a:rPr lang="en-US" sz="2000" b="1" dirty="0" err="1">
                <a:solidFill>
                  <a:srgbClr val="000000"/>
                </a:solidFill>
              </a:rPr>
              <a:t>Zarethan</a:t>
            </a:r>
            <a:r>
              <a:rPr lang="en-US" sz="2000" b="1" dirty="0">
                <a:solidFill>
                  <a:srgbClr val="000000"/>
                </a:solidFill>
              </a:rPr>
              <a:t>, and those flowing down toward the Sea of the Arabah, the Salt Sea, were completely cut off. And the people passed over opposite Jericho. Now the priests bearing the ark of the covenant of the LORD stood firmly on dry ground in the midst of the Jordan, and all Israel was passing over on dry ground until all the nation finished passing over the Jordan. (Joshua 3:14-17) </a:t>
            </a:r>
          </a:p>
        </p:txBody>
      </p:sp>
    </p:spTree>
    <p:extLst>
      <p:ext uri="{BB962C8B-B14F-4D97-AF65-F5344CB8AC3E}">
        <p14:creationId xmlns:p14="http://schemas.microsoft.com/office/powerpoint/2010/main" val="414465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3BE9EEB-DEE8-4FB5-B7F4-D5CF7303E910}"/>
              </a:ext>
            </a:extLst>
          </p:cNvPr>
          <p:cNvPicPr>
            <a:picLocks noChangeAspect="1"/>
          </p:cNvPicPr>
          <p:nvPr/>
        </p:nvPicPr>
        <p:blipFill rotWithShape="1">
          <a:blip r:embed="rId2">
            <a:alphaModFix/>
          </a:blip>
          <a:srcRect l="22587" r="7485"/>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301E7422-3AE2-4CDC-85E5-8051D0AE19AC}"/>
              </a:ext>
            </a:extLst>
          </p:cNvPr>
          <p:cNvSpPr>
            <a:spLocks noGrp="1"/>
          </p:cNvSpPr>
          <p:nvPr>
            <p:ph type="title"/>
          </p:nvPr>
        </p:nvSpPr>
        <p:spPr>
          <a:xfrm>
            <a:off x="155121" y="163452"/>
            <a:ext cx="6629400" cy="1311664"/>
          </a:xfrm>
        </p:spPr>
        <p:txBody>
          <a:bodyPr>
            <a:noAutofit/>
          </a:bodyPr>
          <a:lstStyle/>
          <a:p>
            <a:pPr algn="ctr"/>
            <a:r>
              <a:rPr lang="en-US" sz="5400" b="1" dirty="0">
                <a:solidFill>
                  <a:srgbClr val="4870B5"/>
                </a:solidFill>
                <a:latin typeface="Arial Black" panose="020B0A04020102020204" pitchFamily="34" charset="0"/>
              </a:rPr>
              <a:t>Invasion And Conquest</a:t>
            </a:r>
          </a:p>
        </p:txBody>
      </p:sp>
      <p:sp>
        <p:nvSpPr>
          <p:cNvPr id="3" name="Content Placeholder 2">
            <a:extLst>
              <a:ext uri="{FF2B5EF4-FFF2-40B4-BE49-F238E27FC236}">
                <a16:creationId xmlns:a16="http://schemas.microsoft.com/office/drawing/2014/main" id="{25FCEB64-8505-4986-A42C-5A08801401BC}"/>
              </a:ext>
            </a:extLst>
          </p:cNvPr>
          <p:cNvSpPr>
            <a:spLocks noGrp="1"/>
          </p:cNvSpPr>
          <p:nvPr>
            <p:ph idx="1"/>
          </p:nvPr>
        </p:nvSpPr>
        <p:spPr>
          <a:xfrm>
            <a:off x="155121" y="1714500"/>
            <a:ext cx="5780315" cy="5070021"/>
          </a:xfrm>
        </p:spPr>
        <p:txBody>
          <a:bodyPr anchor="ctr">
            <a:normAutofit/>
          </a:bodyPr>
          <a:lstStyle/>
          <a:p>
            <a:pPr marL="0" indent="0" algn="ctr">
              <a:buNone/>
            </a:pPr>
            <a:r>
              <a:rPr lang="en-US" sz="3000" b="1" dirty="0">
                <a:solidFill>
                  <a:srgbClr val="000000"/>
                </a:solidFill>
              </a:rPr>
              <a:t> And they burned the city with fire, and everything in it. Only the silver and gold, and the vessels of bronze and of iron, they put into the treasury of the house of the LORD.  But Rahab the prostitute and her father's household and all who belonged to her, Joshua saved alive. And she has lived in Israel to this day, because she hid the messengers whom Joshua sent to spy out Jericho.  (Joshua 6:24-25)</a:t>
            </a:r>
            <a:r>
              <a:rPr lang="en-US" sz="2000" b="1" dirty="0">
                <a:solidFill>
                  <a:srgbClr val="000000"/>
                </a:solidFill>
              </a:rPr>
              <a:t> </a:t>
            </a:r>
          </a:p>
        </p:txBody>
      </p:sp>
    </p:spTree>
    <p:extLst>
      <p:ext uri="{BB962C8B-B14F-4D97-AF65-F5344CB8AC3E}">
        <p14:creationId xmlns:p14="http://schemas.microsoft.com/office/powerpoint/2010/main" val="21162138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3BE9EEB-DEE8-4FB5-B7F4-D5CF7303E910}"/>
              </a:ext>
            </a:extLst>
          </p:cNvPr>
          <p:cNvPicPr>
            <a:picLocks noChangeAspect="1"/>
          </p:cNvPicPr>
          <p:nvPr/>
        </p:nvPicPr>
        <p:blipFill rotWithShape="1">
          <a:blip r:embed="rId2">
            <a:alphaModFix/>
          </a:blip>
          <a:srcRect l="22587" r="7485"/>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301E7422-3AE2-4CDC-85E5-8051D0AE19AC}"/>
              </a:ext>
            </a:extLst>
          </p:cNvPr>
          <p:cNvSpPr>
            <a:spLocks noGrp="1"/>
          </p:cNvSpPr>
          <p:nvPr>
            <p:ph type="title"/>
          </p:nvPr>
        </p:nvSpPr>
        <p:spPr>
          <a:xfrm>
            <a:off x="155121" y="163452"/>
            <a:ext cx="6629400" cy="1311664"/>
          </a:xfrm>
        </p:spPr>
        <p:txBody>
          <a:bodyPr>
            <a:noAutofit/>
          </a:bodyPr>
          <a:lstStyle/>
          <a:p>
            <a:pPr algn="ctr"/>
            <a:r>
              <a:rPr lang="en-US" sz="5400" b="1" dirty="0">
                <a:solidFill>
                  <a:srgbClr val="4870B5"/>
                </a:solidFill>
                <a:latin typeface="Arial Black" panose="020B0A04020102020204" pitchFamily="34" charset="0"/>
              </a:rPr>
              <a:t>Invasion And Conquest</a:t>
            </a:r>
          </a:p>
        </p:txBody>
      </p:sp>
      <p:sp>
        <p:nvSpPr>
          <p:cNvPr id="3" name="Content Placeholder 2">
            <a:extLst>
              <a:ext uri="{FF2B5EF4-FFF2-40B4-BE49-F238E27FC236}">
                <a16:creationId xmlns:a16="http://schemas.microsoft.com/office/drawing/2014/main" id="{25FCEB64-8505-4986-A42C-5A08801401BC}"/>
              </a:ext>
            </a:extLst>
          </p:cNvPr>
          <p:cNvSpPr>
            <a:spLocks noGrp="1"/>
          </p:cNvSpPr>
          <p:nvPr>
            <p:ph idx="1"/>
          </p:nvPr>
        </p:nvSpPr>
        <p:spPr>
          <a:xfrm>
            <a:off x="155121" y="1714500"/>
            <a:ext cx="5780315" cy="5070021"/>
          </a:xfrm>
        </p:spPr>
        <p:txBody>
          <a:bodyPr anchor="ctr">
            <a:normAutofit/>
          </a:bodyPr>
          <a:lstStyle/>
          <a:p>
            <a:pPr marL="0" indent="0" algn="ctr">
              <a:buNone/>
            </a:pPr>
            <a:r>
              <a:rPr lang="en-US" sz="3200" b="1" dirty="0">
                <a:solidFill>
                  <a:srgbClr val="000000"/>
                </a:solidFill>
              </a:rPr>
              <a:t>And Joshua said, “Why did you bring trouble on us? The LORD brings trouble on you today.” And all Israel stoned him with stones. They burned them with fire and stoned them with stones.  (Joshua 7:25)</a:t>
            </a:r>
            <a:endParaRPr lang="en-US" sz="2400" b="1" dirty="0">
              <a:solidFill>
                <a:srgbClr val="000000"/>
              </a:solidFill>
            </a:endParaRPr>
          </a:p>
        </p:txBody>
      </p:sp>
    </p:spTree>
    <p:extLst>
      <p:ext uri="{BB962C8B-B14F-4D97-AF65-F5344CB8AC3E}">
        <p14:creationId xmlns:p14="http://schemas.microsoft.com/office/powerpoint/2010/main" val="1777992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3BE9EEB-DEE8-4FB5-B7F4-D5CF7303E910}"/>
              </a:ext>
            </a:extLst>
          </p:cNvPr>
          <p:cNvPicPr>
            <a:picLocks noChangeAspect="1"/>
          </p:cNvPicPr>
          <p:nvPr/>
        </p:nvPicPr>
        <p:blipFill rotWithShape="1">
          <a:blip r:embed="rId2">
            <a:alphaModFix/>
          </a:blip>
          <a:srcRect l="22587" r="7485"/>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301E7422-3AE2-4CDC-85E5-8051D0AE19AC}"/>
              </a:ext>
            </a:extLst>
          </p:cNvPr>
          <p:cNvSpPr>
            <a:spLocks noGrp="1"/>
          </p:cNvSpPr>
          <p:nvPr>
            <p:ph type="title"/>
          </p:nvPr>
        </p:nvSpPr>
        <p:spPr>
          <a:xfrm>
            <a:off x="155121" y="163452"/>
            <a:ext cx="6629400" cy="1311664"/>
          </a:xfrm>
        </p:spPr>
        <p:txBody>
          <a:bodyPr>
            <a:noAutofit/>
          </a:bodyPr>
          <a:lstStyle/>
          <a:p>
            <a:pPr algn="ctr"/>
            <a:r>
              <a:rPr lang="en-US" sz="5400" b="1" dirty="0">
                <a:solidFill>
                  <a:srgbClr val="4870B5"/>
                </a:solidFill>
                <a:latin typeface="Arial Black" panose="020B0A04020102020204" pitchFamily="34" charset="0"/>
              </a:rPr>
              <a:t>Invasion And Conquest</a:t>
            </a:r>
          </a:p>
        </p:txBody>
      </p:sp>
      <p:sp>
        <p:nvSpPr>
          <p:cNvPr id="3" name="Content Placeholder 2">
            <a:extLst>
              <a:ext uri="{FF2B5EF4-FFF2-40B4-BE49-F238E27FC236}">
                <a16:creationId xmlns:a16="http://schemas.microsoft.com/office/drawing/2014/main" id="{25FCEB64-8505-4986-A42C-5A08801401BC}"/>
              </a:ext>
            </a:extLst>
          </p:cNvPr>
          <p:cNvSpPr>
            <a:spLocks noGrp="1"/>
          </p:cNvSpPr>
          <p:nvPr>
            <p:ph idx="1"/>
          </p:nvPr>
        </p:nvSpPr>
        <p:spPr>
          <a:xfrm>
            <a:off x="155121" y="1714500"/>
            <a:ext cx="5780315" cy="5070021"/>
          </a:xfrm>
        </p:spPr>
        <p:txBody>
          <a:bodyPr anchor="ctr">
            <a:noAutofit/>
          </a:bodyPr>
          <a:lstStyle/>
          <a:p>
            <a:pPr marL="0" indent="0" algn="ctr">
              <a:buNone/>
            </a:pPr>
            <a:r>
              <a:rPr lang="en-US" sz="2000" b="1" dirty="0">
                <a:solidFill>
                  <a:srgbClr val="000000"/>
                </a:solidFill>
              </a:rPr>
              <a:t> And as they fled before Israel, while they were going down the ascent of Beth-</a:t>
            </a:r>
            <a:r>
              <a:rPr lang="en-US" sz="2000" b="1" dirty="0" err="1">
                <a:solidFill>
                  <a:srgbClr val="000000"/>
                </a:solidFill>
              </a:rPr>
              <a:t>horon</a:t>
            </a:r>
            <a:r>
              <a:rPr lang="en-US" sz="2000" b="1" dirty="0">
                <a:solidFill>
                  <a:srgbClr val="000000"/>
                </a:solidFill>
              </a:rPr>
              <a:t>, the LORD threw down large stones from heaven on them as far as </a:t>
            </a:r>
            <a:r>
              <a:rPr lang="en-US" sz="2000" b="1" dirty="0" err="1">
                <a:solidFill>
                  <a:srgbClr val="000000"/>
                </a:solidFill>
              </a:rPr>
              <a:t>Azekah</a:t>
            </a:r>
            <a:r>
              <a:rPr lang="en-US" sz="2000" b="1" dirty="0">
                <a:solidFill>
                  <a:srgbClr val="000000"/>
                </a:solidFill>
              </a:rPr>
              <a:t>, and they died. There were more who died because of the hailstones than the sons of Israel killed with the sword.  At that time Joshua spoke to the LORD in the day when the LORD gave the Amorites over to the sons of Israel, and he said in the sight of Israel, “Sun, stand still at Gibeon, and moon, in the Valley of </a:t>
            </a:r>
            <a:r>
              <a:rPr lang="en-US" sz="2000" b="1" dirty="0" err="1">
                <a:solidFill>
                  <a:srgbClr val="000000"/>
                </a:solidFill>
              </a:rPr>
              <a:t>Aijalon</a:t>
            </a:r>
            <a:r>
              <a:rPr lang="en-US" sz="2000" b="1" dirty="0">
                <a:solidFill>
                  <a:srgbClr val="000000"/>
                </a:solidFill>
              </a:rPr>
              <a:t>.”  And the sun stood still, and the moon stopped, until the nation took vengeance on their enemies. Is this not written in the Book of </a:t>
            </a:r>
            <a:r>
              <a:rPr lang="en-US" sz="2000" b="1" dirty="0" err="1">
                <a:solidFill>
                  <a:srgbClr val="000000"/>
                </a:solidFill>
              </a:rPr>
              <a:t>Jashar</a:t>
            </a:r>
            <a:r>
              <a:rPr lang="en-US" sz="2000" b="1" dirty="0">
                <a:solidFill>
                  <a:srgbClr val="000000"/>
                </a:solidFill>
              </a:rPr>
              <a:t>? The sun stopped in the midst of heaven and did not hurry to set for about a whole day.  There has been no day like it before or since, when the LORD heeded the voice of a man, for the LORD fought for Israel.  (Joshua 10:11-14) </a:t>
            </a:r>
            <a:endParaRPr lang="en-US" sz="1600" b="1" dirty="0">
              <a:solidFill>
                <a:srgbClr val="000000"/>
              </a:solidFill>
            </a:endParaRPr>
          </a:p>
        </p:txBody>
      </p:sp>
    </p:spTree>
    <p:extLst>
      <p:ext uri="{BB962C8B-B14F-4D97-AF65-F5344CB8AC3E}">
        <p14:creationId xmlns:p14="http://schemas.microsoft.com/office/powerpoint/2010/main" val="38162131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3BE9EEB-DEE8-4FB5-B7F4-D5CF7303E910}"/>
              </a:ext>
            </a:extLst>
          </p:cNvPr>
          <p:cNvPicPr>
            <a:picLocks noChangeAspect="1"/>
          </p:cNvPicPr>
          <p:nvPr/>
        </p:nvPicPr>
        <p:blipFill rotWithShape="1">
          <a:blip r:embed="rId2">
            <a:alphaModFix/>
          </a:blip>
          <a:srcRect l="22587" r="7485"/>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301E7422-3AE2-4CDC-85E5-8051D0AE19AC}"/>
              </a:ext>
            </a:extLst>
          </p:cNvPr>
          <p:cNvSpPr>
            <a:spLocks noGrp="1"/>
          </p:cNvSpPr>
          <p:nvPr>
            <p:ph type="title"/>
          </p:nvPr>
        </p:nvSpPr>
        <p:spPr>
          <a:xfrm>
            <a:off x="155121" y="163452"/>
            <a:ext cx="6629400" cy="1311664"/>
          </a:xfrm>
        </p:spPr>
        <p:txBody>
          <a:bodyPr>
            <a:noAutofit/>
          </a:bodyPr>
          <a:lstStyle/>
          <a:p>
            <a:pPr algn="ctr"/>
            <a:r>
              <a:rPr lang="en-US" sz="5400" b="1" dirty="0">
                <a:solidFill>
                  <a:srgbClr val="4870B5"/>
                </a:solidFill>
                <a:latin typeface="Arial Black" panose="020B0A04020102020204" pitchFamily="34" charset="0"/>
              </a:rPr>
              <a:t>Invasion And Conquest</a:t>
            </a:r>
          </a:p>
        </p:txBody>
      </p:sp>
      <p:sp>
        <p:nvSpPr>
          <p:cNvPr id="3" name="Content Placeholder 2">
            <a:extLst>
              <a:ext uri="{FF2B5EF4-FFF2-40B4-BE49-F238E27FC236}">
                <a16:creationId xmlns:a16="http://schemas.microsoft.com/office/drawing/2014/main" id="{25FCEB64-8505-4986-A42C-5A08801401BC}"/>
              </a:ext>
            </a:extLst>
          </p:cNvPr>
          <p:cNvSpPr>
            <a:spLocks noGrp="1"/>
          </p:cNvSpPr>
          <p:nvPr>
            <p:ph idx="1"/>
          </p:nvPr>
        </p:nvSpPr>
        <p:spPr>
          <a:xfrm>
            <a:off x="155121" y="1714500"/>
            <a:ext cx="5780315" cy="5070021"/>
          </a:xfrm>
        </p:spPr>
        <p:txBody>
          <a:bodyPr anchor="ctr">
            <a:noAutofit/>
          </a:bodyPr>
          <a:lstStyle/>
          <a:p>
            <a:pPr marL="0" indent="0" algn="ctr">
              <a:buNone/>
            </a:pPr>
            <a:r>
              <a:rPr lang="en-US" b="1" dirty="0">
                <a:solidFill>
                  <a:srgbClr val="000000"/>
                </a:solidFill>
              </a:rPr>
              <a:t> “Now therefore fear the LORD and serve him in sincerity and in faithfulness. Put away the gods that your fathers served beyond the River and in Egypt, and serve the LORD.  And if it is evil in your eyes to serve the LORD, choose this day whom you will serve, whether the gods your fathers served in the region beyond the River, or the gods of the Amorites in whose land you dwell. But as for me and my house, we will serve the LORD.” (Joshua 24:14-15)</a:t>
            </a:r>
            <a:endParaRPr lang="en-US" sz="2000" b="1" dirty="0">
              <a:solidFill>
                <a:srgbClr val="000000"/>
              </a:solidFill>
            </a:endParaRPr>
          </a:p>
        </p:txBody>
      </p:sp>
    </p:spTree>
    <p:extLst>
      <p:ext uri="{BB962C8B-B14F-4D97-AF65-F5344CB8AC3E}">
        <p14:creationId xmlns:p14="http://schemas.microsoft.com/office/powerpoint/2010/main" val="38482423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3BE9EEB-DEE8-4FB5-B7F4-D5CF7303E910}"/>
              </a:ext>
            </a:extLst>
          </p:cNvPr>
          <p:cNvPicPr>
            <a:picLocks noChangeAspect="1"/>
          </p:cNvPicPr>
          <p:nvPr/>
        </p:nvPicPr>
        <p:blipFill rotWithShape="1">
          <a:blip r:embed="rId2">
            <a:alphaModFix/>
          </a:blip>
          <a:srcRect l="22587" r="7485"/>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301E7422-3AE2-4CDC-85E5-8051D0AE19AC}"/>
              </a:ext>
            </a:extLst>
          </p:cNvPr>
          <p:cNvSpPr>
            <a:spLocks noGrp="1"/>
          </p:cNvSpPr>
          <p:nvPr>
            <p:ph type="title"/>
          </p:nvPr>
        </p:nvSpPr>
        <p:spPr>
          <a:xfrm>
            <a:off x="155121" y="163452"/>
            <a:ext cx="6629400" cy="1311664"/>
          </a:xfrm>
        </p:spPr>
        <p:txBody>
          <a:bodyPr>
            <a:noAutofit/>
          </a:bodyPr>
          <a:lstStyle/>
          <a:p>
            <a:pPr algn="ctr"/>
            <a:r>
              <a:rPr lang="en-US" sz="5400" b="1" dirty="0">
                <a:solidFill>
                  <a:srgbClr val="4870B5"/>
                </a:solidFill>
                <a:latin typeface="Arial Black" panose="020B0A04020102020204" pitchFamily="34" charset="0"/>
              </a:rPr>
              <a:t>Invasion And Conquest</a:t>
            </a:r>
          </a:p>
        </p:txBody>
      </p:sp>
      <p:sp>
        <p:nvSpPr>
          <p:cNvPr id="3" name="Content Placeholder 2">
            <a:extLst>
              <a:ext uri="{FF2B5EF4-FFF2-40B4-BE49-F238E27FC236}">
                <a16:creationId xmlns:a16="http://schemas.microsoft.com/office/drawing/2014/main" id="{25FCEB64-8505-4986-A42C-5A08801401BC}"/>
              </a:ext>
            </a:extLst>
          </p:cNvPr>
          <p:cNvSpPr>
            <a:spLocks noGrp="1"/>
          </p:cNvSpPr>
          <p:nvPr>
            <p:ph idx="1"/>
          </p:nvPr>
        </p:nvSpPr>
        <p:spPr>
          <a:xfrm>
            <a:off x="155121" y="1714500"/>
            <a:ext cx="5780315" cy="5070021"/>
          </a:xfrm>
        </p:spPr>
        <p:txBody>
          <a:bodyPr anchor="ctr">
            <a:noAutofit/>
          </a:bodyPr>
          <a:lstStyle/>
          <a:p>
            <a:pPr marL="0" indent="0" algn="ctr">
              <a:buNone/>
            </a:pPr>
            <a:r>
              <a:rPr lang="en-US" sz="2400" b="1" dirty="0">
                <a:solidFill>
                  <a:srgbClr val="000000"/>
                </a:solidFill>
              </a:rPr>
              <a:t>“Speak to the people of Israel and say to them, When you pass over the Jordan into the land of Canaan, then you shall drive out all the inhabitants of the land from before you and destroy all their figured stones and destroy all their metal images and demolish all their high places.  And you shall take possession of the land and settle in it, for I have given the land to you to possess it… But if you do not drive out the inhabitants of the land from before you, then those of them whom you let remain shall be as barbs in your eyes and thorns in your sides, and they shall trouble you in the land where you dwell. And I will do to you as I thought to do to them.” (Numbers 33:51-56)  </a:t>
            </a:r>
            <a:endParaRPr lang="en-US" sz="1800" b="1" dirty="0">
              <a:solidFill>
                <a:srgbClr val="000000"/>
              </a:solidFill>
            </a:endParaRPr>
          </a:p>
        </p:txBody>
      </p:sp>
    </p:spTree>
    <p:extLst>
      <p:ext uri="{BB962C8B-B14F-4D97-AF65-F5344CB8AC3E}">
        <p14:creationId xmlns:p14="http://schemas.microsoft.com/office/powerpoint/2010/main" val="1349216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649BC-1351-4AC7-A7A9-13EFE5D35A37}"/>
              </a:ext>
            </a:extLst>
          </p:cNvPr>
          <p:cNvSpPr>
            <a:spLocks noGrp="1"/>
          </p:cNvSpPr>
          <p:nvPr>
            <p:ph type="title"/>
          </p:nvPr>
        </p:nvSpPr>
        <p:spPr/>
        <p:txBody>
          <a:bodyPr/>
          <a:lstStyle/>
          <a:p>
            <a:endParaRPr lang="en-US"/>
          </a:p>
        </p:txBody>
      </p:sp>
      <p:pic>
        <p:nvPicPr>
          <p:cNvPr id="5" name="Content Placeholder 4" descr="A picture containing person, man&#10;&#10;Description automatically generated">
            <a:extLst>
              <a:ext uri="{FF2B5EF4-FFF2-40B4-BE49-F238E27FC236}">
                <a16:creationId xmlns:a16="http://schemas.microsoft.com/office/drawing/2014/main" id="{625CCDC1-0B3A-4C17-B711-925FABC2A8D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12192000" cy="6868633"/>
          </a:xfrm>
        </p:spPr>
      </p:pic>
    </p:spTree>
    <p:extLst>
      <p:ext uri="{BB962C8B-B14F-4D97-AF65-F5344CB8AC3E}">
        <p14:creationId xmlns:p14="http://schemas.microsoft.com/office/powerpoint/2010/main" val="25273182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272A0BA-77FF-4FB4-974D-FD8890CA1EBC}"/>
              </a:ext>
            </a:extLst>
          </p:cNvPr>
          <p:cNvPicPr>
            <a:picLocks noChangeAspect="1"/>
          </p:cNvPicPr>
          <p:nvPr/>
        </p:nvPicPr>
        <p:blipFill rotWithShape="1">
          <a:blip r:embed="rId2">
            <a:alphaModFix/>
          </a:blip>
          <a:srcRect l="22035" r="21558" b="1"/>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6" name="Title 1">
            <a:extLst>
              <a:ext uri="{FF2B5EF4-FFF2-40B4-BE49-F238E27FC236}">
                <a16:creationId xmlns:a16="http://schemas.microsoft.com/office/drawing/2014/main" id="{2E2D0BBE-1292-45DA-96B1-3F0551671EE9}"/>
              </a:ext>
            </a:extLst>
          </p:cNvPr>
          <p:cNvSpPr>
            <a:spLocks noGrp="1"/>
          </p:cNvSpPr>
          <p:nvPr>
            <p:ph type="title"/>
          </p:nvPr>
        </p:nvSpPr>
        <p:spPr>
          <a:xfrm>
            <a:off x="155121" y="163452"/>
            <a:ext cx="6629400" cy="987712"/>
          </a:xfrm>
        </p:spPr>
        <p:txBody>
          <a:bodyPr>
            <a:noAutofit/>
          </a:bodyPr>
          <a:lstStyle/>
          <a:p>
            <a:pPr algn="ctr"/>
            <a:r>
              <a:rPr lang="en-US" sz="5400" b="1" dirty="0">
                <a:solidFill>
                  <a:srgbClr val="00B050"/>
                </a:solidFill>
                <a:latin typeface="Arial Black" panose="020B0A04020102020204" pitchFamily="34" charset="0"/>
              </a:rPr>
              <a:t>The Judges</a:t>
            </a:r>
          </a:p>
        </p:txBody>
      </p:sp>
      <p:sp>
        <p:nvSpPr>
          <p:cNvPr id="7" name="Content Placeholder 2">
            <a:extLst>
              <a:ext uri="{FF2B5EF4-FFF2-40B4-BE49-F238E27FC236}">
                <a16:creationId xmlns:a16="http://schemas.microsoft.com/office/drawing/2014/main" id="{3C328BAE-AE03-4662-9419-3D2E196A86F9}"/>
              </a:ext>
            </a:extLst>
          </p:cNvPr>
          <p:cNvSpPr>
            <a:spLocks noGrp="1"/>
          </p:cNvSpPr>
          <p:nvPr>
            <p:ph idx="1"/>
          </p:nvPr>
        </p:nvSpPr>
        <p:spPr>
          <a:xfrm>
            <a:off x="155121" y="1445081"/>
            <a:ext cx="5780315" cy="5070021"/>
          </a:xfrm>
        </p:spPr>
        <p:txBody>
          <a:bodyPr anchor="ctr">
            <a:noAutofit/>
          </a:bodyPr>
          <a:lstStyle/>
          <a:p>
            <a:pPr marL="0" indent="0" algn="ctr">
              <a:buNone/>
            </a:pPr>
            <a:r>
              <a:rPr lang="en-US" sz="3200" b="1" dirty="0">
                <a:solidFill>
                  <a:srgbClr val="000000"/>
                </a:solidFill>
              </a:rPr>
              <a:t> And the people served the LORD all the days of Joshua, and all the days of the elders who outlived Joshua, who had seen all the great work that the LORD had done for Israel… And all that generation also were gathered to their fathers. And there arose another generation after them who did not know the LORD or the work that he had done for Israel.  (Judges 2:7, 10)</a:t>
            </a:r>
            <a:endParaRPr lang="en-US" sz="2400" b="1" dirty="0">
              <a:solidFill>
                <a:srgbClr val="000000"/>
              </a:solidFill>
            </a:endParaRPr>
          </a:p>
        </p:txBody>
      </p:sp>
    </p:spTree>
    <p:extLst>
      <p:ext uri="{BB962C8B-B14F-4D97-AF65-F5344CB8AC3E}">
        <p14:creationId xmlns:p14="http://schemas.microsoft.com/office/powerpoint/2010/main" val="2928434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272A0BA-77FF-4FB4-974D-FD8890CA1EBC}"/>
              </a:ext>
            </a:extLst>
          </p:cNvPr>
          <p:cNvPicPr>
            <a:picLocks noChangeAspect="1"/>
          </p:cNvPicPr>
          <p:nvPr/>
        </p:nvPicPr>
        <p:blipFill rotWithShape="1">
          <a:blip r:embed="rId2">
            <a:alphaModFix/>
          </a:blip>
          <a:srcRect l="22035" r="21558" b="1"/>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6" name="Title 1">
            <a:extLst>
              <a:ext uri="{FF2B5EF4-FFF2-40B4-BE49-F238E27FC236}">
                <a16:creationId xmlns:a16="http://schemas.microsoft.com/office/drawing/2014/main" id="{2E2D0BBE-1292-45DA-96B1-3F0551671EE9}"/>
              </a:ext>
            </a:extLst>
          </p:cNvPr>
          <p:cNvSpPr>
            <a:spLocks noGrp="1"/>
          </p:cNvSpPr>
          <p:nvPr>
            <p:ph type="title"/>
          </p:nvPr>
        </p:nvSpPr>
        <p:spPr>
          <a:xfrm>
            <a:off x="155121" y="163452"/>
            <a:ext cx="6629400" cy="987712"/>
          </a:xfrm>
        </p:spPr>
        <p:txBody>
          <a:bodyPr>
            <a:noAutofit/>
          </a:bodyPr>
          <a:lstStyle/>
          <a:p>
            <a:pPr algn="ctr"/>
            <a:r>
              <a:rPr lang="en-US" sz="5400" b="1" dirty="0">
                <a:solidFill>
                  <a:srgbClr val="00B050"/>
                </a:solidFill>
                <a:latin typeface="Arial Black" panose="020B0A04020102020204" pitchFamily="34" charset="0"/>
              </a:rPr>
              <a:t>The Judges</a:t>
            </a:r>
          </a:p>
        </p:txBody>
      </p:sp>
      <p:sp>
        <p:nvSpPr>
          <p:cNvPr id="7" name="Content Placeholder 2">
            <a:extLst>
              <a:ext uri="{FF2B5EF4-FFF2-40B4-BE49-F238E27FC236}">
                <a16:creationId xmlns:a16="http://schemas.microsoft.com/office/drawing/2014/main" id="{3C328BAE-AE03-4662-9419-3D2E196A86F9}"/>
              </a:ext>
            </a:extLst>
          </p:cNvPr>
          <p:cNvSpPr>
            <a:spLocks noGrp="1"/>
          </p:cNvSpPr>
          <p:nvPr>
            <p:ph idx="1"/>
          </p:nvPr>
        </p:nvSpPr>
        <p:spPr>
          <a:xfrm>
            <a:off x="155121" y="1445081"/>
            <a:ext cx="5780315" cy="5070021"/>
          </a:xfrm>
        </p:spPr>
        <p:txBody>
          <a:bodyPr anchor="ctr">
            <a:noAutofit/>
          </a:bodyPr>
          <a:lstStyle/>
          <a:p>
            <a:pPr marL="0" indent="0" algn="ctr">
              <a:buNone/>
            </a:pPr>
            <a:r>
              <a:rPr lang="en-US" sz="4400" b="1" dirty="0">
                <a:solidFill>
                  <a:srgbClr val="000000"/>
                </a:solidFill>
              </a:rPr>
              <a:t>When Israel grew strong, they put the Canaanites to forced labor, but did not drive them out completely.  </a:t>
            </a:r>
          </a:p>
          <a:p>
            <a:pPr marL="0" indent="0" algn="ctr">
              <a:buNone/>
            </a:pPr>
            <a:r>
              <a:rPr lang="en-US" sz="4400" b="1" dirty="0">
                <a:solidFill>
                  <a:srgbClr val="000000"/>
                </a:solidFill>
              </a:rPr>
              <a:t>(Judges 1:28)</a:t>
            </a:r>
            <a:endParaRPr lang="en-US" sz="3600" b="1" dirty="0">
              <a:solidFill>
                <a:srgbClr val="000000"/>
              </a:solidFill>
            </a:endParaRPr>
          </a:p>
        </p:txBody>
      </p:sp>
    </p:spTree>
    <p:extLst>
      <p:ext uri="{BB962C8B-B14F-4D97-AF65-F5344CB8AC3E}">
        <p14:creationId xmlns:p14="http://schemas.microsoft.com/office/powerpoint/2010/main" val="11002152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272A0BA-77FF-4FB4-974D-FD8890CA1EBC}"/>
              </a:ext>
            </a:extLst>
          </p:cNvPr>
          <p:cNvPicPr>
            <a:picLocks noChangeAspect="1"/>
          </p:cNvPicPr>
          <p:nvPr/>
        </p:nvPicPr>
        <p:blipFill rotWithShape="1">
          <a:blip r:embed="rId2">
            <a:alphaModFix/>
          </a:blip>
          <a:srcRect l="22035" r="21558" b="1"/>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6" name="Title 1">
            <a:extLst>
              <a:ext uri="{FF2B5EF4-FFF2-40B4-BE49-F238E27FC236}">
                <a16:creationId xmlns:a16="http://schemas.microsoft.com/office/drawing/2014/main" id="{2E2D0BBE-1292-45DA-96B1-3F0551671EE9}"/>
              </a:ext>
            </a:extLst>
          </p:cNvPr>
          <p:cNvSpPr>
            <a:spLocks noGrp="1"/>
          </p:cNvSpPr>
          <p:nvPr>
            <p:ph type="title"/>
          </p:nvPr>
        </p:nvSpPr>
        <p:spPr>
          <a:xfrm>
            <a:off x="155121" y="163452"/>
            <a:ext cx="6629400" cy="987712"/>
          </a:xfrm>
        </p:spPr>
        <p:txBody>
          <a:bodyPr>
            <a:noAutofit/>
          </a:bodyPr>
          <a:lstStyle/>
          <a:p>
            <a:pPr algn="ctr"/>
            <a:r>
              <a:rPr lang="en-US" sz="5400" b="1" dirty="0">
                <a:solidFill>
                  <a:srgbClr val="00B050"/>
                </a:solidFill>
                <a:latin typeface="Arial Black" panose="020B0A04020102020204" pitchFamily="34" charset="0"/>
              </a:rPr>
              <a:t>The Judges</a:t>
            </a:r>
          </a:p>
        </p:txBody>
      </p:sp>
      <p:sp>
        <p:nvSpPr>
          <p:cNvPr id="7" name="Content Placeholder 2">
            <a:extLst>
              <a:ext uri="{FF2B5EF4-FFF2-40B4-BE49-F238E27FC236}">
                <a16:creationId xmlns:a16="http://schemas.microsoft.com/office/drawing/2014/main" id="{3C328BAE-AE03-4662-9419-3D2E196A86F9}"/>
              </a:ext>
            </a:extLst>
          </p:cNvPr>
          <p:cNvSpPr>
            <a:spLocks noGrp="1"/>
          </p:cNvSpPr>
          <p:nvPr>
            <p:ph idx="1"/>
          </p:nvPr>
        </p:nvSpPr>
        <p:spPr>
          <a:xfrm>
            <a:off x="155121" y="1445081"/>
            <a:ext cx="5780315" cy="5070021"/>
          </a:xfrm>
        </p:spPr>
        <p:txBody>
          <a:bodyPr anchor="ctr">
            <a:noAutofit/>
          </a:bodyPr>
          <a:lstStyle/>
          <a:p>
            <a:pPr marL="0" indent="0" algn="ctr">
              <a:buNone/>
            </a:pPr>
            <a:r>
              <a:rPr lang="en-US" sz="2600" b="1" dirty="0">
                <a:solidFill>
                  <a:srgbClr val="000000"/>
                </a:solidFill>
              </a:rPr>
              <a:t>  They abandoned the LORD and served the Baals and the Ashtaroth.  So the anger of the LORD was kindled against Israel, and he gave them over to plunderers, who plundered them. And he sold them into the hand of their surrounding enemies, so that they could no longer withstand their enemies.  Whenever they marched out, the hand of the LORD was against them for harm, as the LORD had warned, and as the LORD had sworn to them. And they were in terrible distress. </a:t>
            </a:r>
          </a:p>
          <a:p>
            <a:pPr marL="0" indent="0" algn="ctr">
              <a:buNone/>
            </a:pPr>
            <a:r>
              <a:rPr lang="en-US" sz="2600" b="1" dirty="0">
                <a:solidFill>
                  <a:srgbClr val="000000"/>
                </a:solidFill>
              </a:rPr>
              <a:t>(Judges 2:13-15)</a:t>
            </a:r>
            <a:r>
              <a:rPr lang="en-US" sz="2400" b="1" dirty="0">
                <a:solidFill>
                  <a:srgbClr val="000000"/>
                </a:solidFill>
              </a:rPr>
              <a:t> </a:t>
            </a:r>
            <a:endParaRPr lang="en-US" sz="1800" b="1" dirty="0">
              <a:solidFill>
                <a:srgbClr val="000000"/>
              </a:solidFill>
            </a:endParaRPr>
          </a:p>
        </p:txBody>
      </p:sp>
    </p:spTree>
    <p:extLst>
      <p:ext uri="{BB962C8B-B14F-4D97-AF65-F5344CB8AC3E}">
        <p14:creationId xmlns:p14="http://schemas.microsoft.com/office/powerpoint/2010/main" val="23077934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272A0BA-77FF-4FB4-974D-FD8890CA1EBC}"/>
              </a:ext>
            </a:extLst>
          </p:cNvPr>
          <p:cNvPicPr>
            <a:picLocks noChangeAspect="1"/>
          </p:cNvPicPr>
          <p:nvPr/>
        </p:nvPicPr>
        <p:blipFill rotWithShape="1">
          <a:blip r:embed="rId2">
            <a:alphaModFix/>
          </a:blip>
          <a:srcRect l="22035" r="21558" b="1"/>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6" name="Title 1">
            <a:extLst>
              <a:ext uri="{FF2B5EF4-FFF2-40B4-BE49-F238E27FC236}">
                <a16:creationId xmlns:a16="http://schemas.microsoft.com/office/drawing/2014/main" id="{2E2D0BBE-1292-45DA-96B1-3F0551671EE9}"/>
              </a:ext>
            </a:extLst>
          </p:cNvPr>
          <p:cNvSpPr>
            <a:spLocks noGrp="1"/>
          </p:cNvSpPr>
          <p:nvPr>
            <p:ph type="title"/>
          </p:nvPr>
        </p:nvSpPr>
        <p:spPr>
          <a:xfrm>
            <a:off x="155121" y="163452"/>
            <a:ext cx="6629400" cy="987712"/>
          </a:xfrm>
        </p:spPr>
        <p:txBody>
          <a:bodyPr>
            <a:noAutofit/>
          </a:bodyPr>
          <a:lstStyle/>
          <a:p>
            <a:pPr algn="ctr"/>
            <a:r>
              <a:rPr lang="en-US" sz="5400" b="1" dirty="0">
                <a:solidFill>
                  <a:srgbClr val="00B050"/>
                </a:solidFill>
                <a:latin typeface="Arial Black" panose="020B0A04020102020204" pitchFamily="34" charset="0"/>
              </a:rPr>
              <a:t>The Judges</a:t>
            </a:r>
          </a:p>
        </p:txBody>
      </p:sp>
      <p:sp>
        <p:nvSpPr>
          <p:cNvPr id="7" name="Content Placeholder 2">
            <a:extLst>
              <a:ext uri="{FF2B5EF4-FFF2-40B4-BE49-F238E27FC236}">
                <a16:creationId xmlns:a16="http://schemas.microsoft.com/office/drawing/2014/main" id="{3C328BAE-AE03-4662-9419-3D2E196A86F9}"/>
              </a:ext>
            </a:extLst>
          </p:cNvPr>
          <p:cNvSpPr>
            <a:spLocks noGrp="1"/>
          </p:cNvSpPr>
          <p:nvPr>
            <p:ph idx="1"/>
          </p:nvPr>
        </p:nvSpPr>
        <p:spPr>
          <a:xfrm>
            <a:off x="155121" y="1445081"/>
            <a:ext cx="5780315" cy="5070021"/>
          </a:xfrm>
        </p:spPr>
        <p:txBody>
          <a:bodyPr anchor="ctr">
            <a:noAutofit/>
          </a:bodyPr>
          <a:lstStyle/>
          <a:p>
            <a:pPr marL="0" indent="0" algn="ctr">
              <a:buNone/>
            </a:pPr>
            <a:r>
              <a:rPr lang="en-US" sz="2000" b="1" dirty="0">
                <a:solidFill>
                  <a:srgbClr val="000000"/>
                </a:solidFill>
              </a:rPr>
              <a:t>Then the LORD raised up judges, who saved them out of the hand of those who plundered them.  Yet they did not listen to their judges, for they whored after other gods and bowed down to them. They soon turned aside from the way in which their fathers had walked, who had obeyed the commandments of the LORD, and they did not do so.  Whenever the LORD raised up judges for them, the LORD was with the judge, and he saved them from the hand of their enemies all the days of the judge. For the LORD was moved to pity by their groaning because of those who afflicted and oppressed them.  But whenever the judge died, they turned back and were more corrupt than their fathers, going after other gods, serving them and bowing down to them. They did not drop any of their practices or their stubborn ways.  </a:t>
            </a:r>
          </a:p>
          <a:p>
            <a:pPr marL="0" indent="0" algn="ctr">
              <a:buNone/>
            </a:pPr>
            <a:r>
              <a:rPr lang="en-US" sz="2000" b="1" dirty="0">
                <a:solidFill>
                  <a:srgbClr val="000000"/>
                </a:solidFill>
              </a:rPr>
              <a:t>(Judges 2:16-19)</a:t>
            </a:r>
            <a:endParaRPr lang="en-US" sz="1400" b="1" dirty="0">
              <a:solidFill>
                <a:srgbClr val="000000"/>
              </a:solidFill>
            </a:endParaRPr>
          </a:p>
        </p:txBody>
      </p:sp>
    </p:spTree>
    <p:extLst>
      <p:ext uri="{BB962C8B-B14F-4D97-AF65-F5344CB8AC3E}">
        <p14:creationId xmlns:p14="http://schemas.microsoft.com/office/powerpoint/2010/main" val="26164766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272A0BA-77FF-4FB4-974D-FD8890CA1EBC}"/>
              </a:ext>
            </a:extLst>
          </p:cNvPr>
          <p:cNvPicPr>
            <a:picLocks noChangeAspect="1"/>
          </p:cNvPicPr>
          <p:nvPr/>
        </p:nvPicPr>
        <p:blipFill rotWithShape="1">
          <a:blip r:embed="rId2">
            <a:alphaModFix/>
          </a:blip>
          <a:srcRect l="22035" r="21558" b="1"/>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6" name="Title 1">
            <a:extLst>
              <a:ext uri="{FF2B5EF4-FFF2-40B4-BE49-F238E27FC236}">
                <a16:creationId xmlns:a16="http://schemas.microsoft.com/office/drawing/2014/main" id="{2E2D0BBE-1292-45DA-96B1-3F0551671EE9}"/>
              </a:ext>
            </a:extLst>
          </p:cNvPr>
          <p:cNvSpPr>
            <a:spLocks noGrp="1"/>
          </p:cNvSpPr>
          <p:nvPr>
            <p:ph type="title"/>
          </p:nvPr>
        </p:nvSpPr>
        <p:spPr>
          <a:xfrm>
            <a:off x="155121" y="163452"/>
            <a:ext cx="6629400" cy="987712"/>
          </a:xfrm>
        </p:spPr>
        <p:txBody>
          <a:bodyPr>
            <a:noAutofit/>
          </a:bodyPr>
          <a:lstStyle/>
          <a:p>
            <a:pPr algn="ctr"/>
            <a:r>
              <a:rPr lang="en-US" sz="5400" b="1" dirty="0">
                <a:solidFill>
                  <a:srgbClr val="00B050"/>
                </a:solidFill>
                <a:latin typeface="Arial Black" panose="020B0A04020102020204" pitchFamily="34" charset="0"/>
              </a:rPr>
              <a:t>The Judges</a:t>
            </a:r>
          </a:p>
        </p:txBody>
      </p:sp>
      <p:sp>
        <p:nvSpPr>
          <p:cNvPr id="7" name="Content Placeholder 2">
            <a:extLst>
              <a:ext uri="{FF2B5EF4-FFF2-40B4-BE49-F238E27FC236}">
                <a16:creationId xmlns:a16="http://schemas.microsoft.com/office/drawing/2014/main" id="{3C328BAE-AE03-4662-9419-3D2E196A86F9}"/>
              </a:ext>
            </a:extLst>
          </p:cNvPr>
          <p:cNvSpPr>
            <a:spLocks noGrp="1"/>
          </p:cNvSpPr>
          <p:nvPr>
            <p:ph idx="1"/>
          </p:nvPr>
        </p:nvSpPr>
        <p:spPr>
          <a:xfrm>
            <a:off x="155121" y="1445081"/>
            <a:ext cx="5780315" cy="5070021"/>
          </a:xfrm>
        </p:spPr>
        <p:txBody>
          <a:bodyPr anchor="ctr">
            <a:noAutofit/>
          </a:bodyPr>
          <a:lstStyle/>
          <a:p>
            <a:pPr marL="0" indent="0" algn="ctr">
              <a:buNone/>
            </a:pPr>
            <a:r>
              <a:rPr lang="en-US" sz="2600" b="1" dirty="0">
                <a:solidFill>
                  <a:srgbClr val="000000"/>
                </a:solidFill>
              </a:rPr>
              <a:t> Then all the elders of Israel gathered together and came to Samuel at Ramah and said to him, “Behold, you are old and your sons do not walk in your ways. Now appoint for us a king to judge us like all the nations.”  But the thing displeased Samuel when they said, “Give us a king to judge us.” And Samuel prayed to the LORD.  And the LORD said to Samuel, “Obey the voice of the people in all that they say to you, for they have not rejected you, but they have rejected me from being king over them.  (I Samuel 8:4-7)</a:t>
            </a:r>
          </a:p>
        </p:txBody>
      </p:sp>
    </p:spTree>
    <p:extLst>
      <p:ext uri="{BB962C8B-B14F-4D97-AF65-F5344CB8AC3E}">
        <p14:creationId xmlns:p14="http://schemas.microsoft.com/office/powerpoint/2010/main" val="11419500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17E6025-DCAB-48DC-A095-50AACD827B03}"/>
              </a:ext>
            </a:extLst>
          </p:cNvPr>
          <p:cNvPicPr>
            <a:picLocks noChangeAspect="1"/>
          </p:cNvPicPr>
          <p:nvPr/>
        </p:nvPicPr>
        <p:blipFill rotWithShape="1">
          <a:blip r:embed="rId2">
            <a:alphaModFix/>
          </a:blip>
          <a:srcRect l="36998" r="1000"/>
          <a:stretch/>
        </p:blipFill>
        <p:spPr>
          <a:xfrm>
            <a:off x="5797543" y="10"/>
            <a:ext cx="6394152" cy="6857990"/>
          </a:xfrm>
          <a:prstGeom prst="rect">
            <a:avLst/>
          </a:prstGeom>
        </p:spPr>
      </p:pic>
      <p:pic>
        <p:nvPicPr>
          <p:cNvPr id="11" name="Picture 10">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5" name="Title 4">
            <a:extLst>
              <a:ext uri="{FF2B5EF4-FFF2-40B4-BE49-F238E27FC236}">
                <a16:creationId xmlns:a16="http://schemas.microsoft.com/office/drawing/2014/main" id="{A61D1263-C730-480D-B236-4B99A739E9CB}"/>
              </a:ext>
            </a:extLst>
          </p:cNvPr>
          <p:cNvSpPr>
            <a:spLocks noGrp="1"/>
          </p:cNvSpPr>
          <p:nvPr>
            <p:ph type="title"/>
          </p:nvPr>
        </p:nvSpPr>
        <p:spPr>
          <a:xfrm>
            <a:off x="120186" y="63659"/>
            <a:ext cx="6570921" cy="1311664"/>
          </a:xfrm>
        </p:spPr>
        <p:txBody>
          <a:bodyPr>
            <a:normAutofit/>
          </a:bodyPr>
          <a:lstStyle/>
          <a:p>
            <a:pPr algn="ctr"/>
            <a:r>
              <a:rPr lang="en-US" b="1" dirty="0">
                <a:solidFill>
                  <a:srgbClr val="010745"/>
                </a:solidFill>
                <a:latin typeface="Arial Black" panose="020B0A04020102020204" pitchFamily="34" charset="0"/>
              </a:rPr>
              <a:t>Lessons From The Biblical Narrative</a:t>
            </a:r>
          </a:p>
        </p:txBody>
      </p:sp>
      <p:sp>
        <p:nvSpPr>
          <p:cNvPr id="3" name="Content Placeholder 2">
            <a:extLst>
              <a:ext uri="{FF2B5EF4-FFF2-40B4-BE49-F238E27FC236}">
                <a16:creationId xmlns:a16="http://schemas.microsoft.com/office/drawing/2014/main" id="{72EF8AC0-8C89-44EB-BA06-F959FB23F5F3}"/>
              </a:ext>
            </a:extLst>
          </p:cNvPr>
          <p:cNvSpPr>
            <a:spLocks noGrp="1"/>
          </p:cNvSpPr>
          <p:nvPr>
            <p:ph idx="1"/>
          </p:nvPr>
        </p:nvSpPr>
        <p:spPr>
          <a:xfrm>
            <a:off x="120187" y="1632857"/>
            <a:ext cx="5798920" cy="4428116"/>
          </a:xfrm>
        </p:spPr>
        <p:txBody>
          <a:bodyPr anchor="ctr">
            <a:normAutofit/>
          </a:bodyPr>
          <a:lstStyle/>
          <a:p>
            <a:r>
              <a:rPr lang="en-US" sz="2400" b="1" dirty="0">
                <a:solidFill>
                  <a:srgbClr val="000000"/>
                </a:solidFill>
              </a:rPr>
              <a:t>Tempted to look back? Remember your salvation.  Live in grace! (Heb. 10:32-36)</a:t>
            </a:r>
          </a:p>
        </p:txBody>
      </p:sp>
    </p:spTree>
    <p:extLst>
      <p:ext uri="{BB962C8B-B14F-4D97-AF65-F5344CB8AC3E}">
        <p14:creationId xmlns:p14="http://schemas.microsoft.com/office/powerpoint/2010/main" val="38884792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AB94FFD-2EE8-4A9E-A65F-92BC76BD6215}"/>
              </a:ext>
            </a:extLst>
          </p:cNvPr>
          <p:cNvSpPr/>
          <p:nvPr/>
        </p:nvSpPr>
        <p:spPr>
          <a:xfrm>
            <a:off x="127907" y="63490"/>
            <a:ext cx="11936186" cy="6186309"/>
          </a:xfrm>
          <a:prstGeom prst="rect">
            <a:avLst/>
          </a:prstGeom>
        </p:spPr>
        <p:txBody>
          <a:bodyPr wrap="square">
            <a:spAutoFit/>
          </a:bodyPr>
          <a:lstStyle/>
          <a:p>
            <a:pPr algn="ctr"/>
            <a:r>
              <a:rPr lang="en-US" sz="3600" b="1" dirty="0"/>
              <a:t>But recall the former days when, after you were enlightened, you endured a hard struggle with sufferings, sometimes being publicly exposed to reproach and affliction, and sometimes being partners with those so treated.  For you had compassion on those in prison, and you joyfully accepted the plundering of your property, since you knew that you yourselves had a better possession and an abiding one.  Therefore do not throw away your confidence, which has a great reward.  For you have need of endurance, so that when you have done the will of God you may receive what is promised.  (Hebrews 10:32-36)</a:t>
            </a:r>
          </a:p>
        </p:txBody>
      </p:sp>
    </p:spTree>
    <p:extLst>
      <p:ext uri="{BB962C8B-B14F-4D97-AF65-F5344CB8AC3E}">
        <p14:creationId xmlns:p14="http://schemas.microsoft.com/office/powerpoint/2010/main" val="7797549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17E6025-DCAB-48DC-A095-50AACD827B03}"/>
              </a:ext>
            </a:extLst>
          </p:cNvPr>
          <p:cNvPicPr>
            <a:picLocks noChangeAspect="1"/>
          </p:cNvPicPr>
          <p:nvPr/>
        </p:nvPicPr>
        <p:blipFill rotWithShape="1">
          <a:blip r:embed="rId2">
            <a:alphaModFix/>
          </a:blip>
          <a:srcRect l="36998" r="1000"/>
          <a:stretch/>
        </p:blipFill>
        <p:spPr>
          <a:xfrm>
            <a:off x="5797543" y="10"/>
            <a:ext cx="6394152" cy="6857990"/>
          </a:xfrm>
          <a:prstGeom prst="rect">
            <a:avLst/>
          </a:prstGeom>
        </p:spPr>
      </p:pic>
      <p:pic>
        <p:nvPicPr>
          <p:cNvPr id="11" name="Picture 10">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5" name="Title 4">
            <a:extLst>
              <a:ext uri="{FF2B5EF4-FFF2-40B4-BE49-F238E27FC236}">
                <a16:creationId xmlns:a16="http://schemas.microsoft.com/office/drawing/2014/main" id="{A61D1263-C730-480D-B236-4B99A739E9CB}"/>
              </a:ext>
            </a:extLst>
          </p:cNvPr>
          <p:cNvSpPr>
            <a:spLocks noGrp="1"/>
          </p:cNvSpPr>
          <p:nvPr>
            <p:ph type="title"/>
          </p:nvPr>
        </p:nvSpPr>
        <p:spPr>
          <a:xfrm>
            <a:off x="120186" y="63659"/>
            <a:ext cx="6570921" cy="1311664"/>
          </a:xfrm>
        </p:spPr>
        <p:txBody>
          <a:bodyPr>
            <a:normAutofit/>
          </a:bodyPr>
          <a:lstStyle/>
          <a:p>
            <a:pPr algn="ctr"/>
            <a:r>
              <a:rPr lang="en-US" b="1" dirty="0">
                <a:solidFill>
                  <a:srgbClr val="010745"/>
                </a:solidFill>
                <a:latin typeface="Arial Black" panose="020B0A04020102020204" pitchFamily="34" charset="0"/>
              </a:rPr>
              <a:t>Lessons From The Biblical Narrative</a:t>
            </a:r>
          </a:p>
        </p:txBody>
      </p:sp>
      <p:sp>
        <p:nvSpPr>
          <p:cNvPr id="3" name="Content Placeholder 2">
            <a:extLst>
              <a:ext uri="{FF2B5EF4-FFF2-40B4-BE49-F238E27FC236}">
                <a16:creationId xmlns:a16="http://schemas.microsoft.com/office/drawing/2014/main" id="{72EF8AC0-8C89-44EB-BA06-F959FB23F5F3}"/>
              </a:ext>
            </a:extLst>
          </p:cNvPr>
          <p:cNvSpPr>
            <a:spLocks noGrp="1"/>
          </p:cNvSpPr>
          <p:nvPr>
            <p:ph idx="1"/>
          </p:nvPr>
        </p:nvSpPr>
        <p:spPr>
          <a:xfrm>
            <a:off x="120187" y="1632857"/>
            <a:ext cx="5798920" cy="4428116"/>
          </a:xfrm>
        </p:spPr>
        <p:txBody>
          <a:bodyPr anchor="ctr">
            <a:normAutofit/>
          </a:bodyPr>
          <a:lstStyle/>
          <a:p>
            <a:r>
              <a:rPr lang="en-US" sz="2400" b="1" dirty="0">
                <a:solidFill>
                  <a:srgbClr val="000000"/>
                </a:solidFill>
              </a:rPr>
              <a:t>Tempted to look back? Remember your salvation.  Live in grace! (Heb. 10:32-36)</a:t>
            </a:r>
          </a:p>
          <a:p>
            <a:r>
              <a:rPr lang="en-US" sz="2400" b="1" dirty="0">
                <a:solidFill>
                  <a:srgbClr val="000000"/>
                </a:solidFill>
              </a:rPr>
              <a:t>God is holy.  His people will be a holy people unto Him (1 Peter 1:12-16)</a:t>
            </a:r>
          </a:p>
        </p:txBody>
      </p:sp>
    </p:spTree>
    <p:extLst>
      <p:ext uri="{BB962C8B-B14F-4D97-AF65-F5344CB8AC3E}">
        <p14:creationId xmlns:p14="http://schemas.microsoft.com/office/powerpoint/2010/main" val="29966912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AB94FFD-2EE8-4A9E-A65F-92BC76BD6215}"/>
              </a:ext>
            </a:extLst>
          </p:cNvPr>
          <p:cNvSpPr/>
          <p:nvPr/>
        </p:nvSpPr>
        <p:spPr>
          <a:xfrm>
            <a:off x="127907" y="63490"/>
            <a:ext cx="11936186" cy="5509200"/>
          </a:xfrm>
          <a:prstGeom prst="rect">
            <a:avLst/>
          </a:prstGeom>
        </p:spPr>
        <p:txBody>
          <a:bodyPr wrap="square">
            <a:spAutoFit/>
          </a:bodyPr>
          <a:lstStyle/>
          <a:p>
            <a:pPr algn="ctr"/>
            <a:r>
              <a:rPr lang="en-US" sz="4400" b="1" dirty="0"/>
              <a:t> Therefore, preparing your minds for action, and being sober-minded, set your hope fully on the grace that will be brought to you at the revelation of Jesus Christ.  As obedient children, do not be conformed to the passions of your former ignorance, but as he who called you is holy, you also be holy in all your conduct, since it is written, “You shall be holy, for I am holy.” (I Peter 1:13-16)</a:t>
            </a:r>
          </a:p>
        </p:txBody>
      </p:sp>
    </p:spTree>
    <p:extLst>
      <p:ext uri="{BB962C8B-B14F-4D97-AF65-F5344CB8AC3E}">
        <p14:creationId xmlns:p14="http://schemas.microsoft.com/office/powerpoint/2010/main" val="21748600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17E6025-DCAB-48DC-A095-50AACD827B03}"/>
              </a:ext>
            </a:extLst>
          </p:cNvPr>
          <p:cNvPicPr>
            <a:picLocks noChangeAspect="1"/>
          </p:cNvPicPr>
          <p:nvPr/>
        </p:nvPicPr>
        <p:blipFill rotWithShape="1">
          <a:blip r:embed="rId2">
            <a:alphaModFix/>
          </a:blip>
          <a:srcRect l="36998" r="1000"/>
          <a:stretch/>
        </p:blipFill>
        <p:spPr>
          <a:xfrm>
            <a:off x="5797543" y="10"/>
            <a:ext cx="6394152" cy="6857990"/>
          </a:xfrm>
          <a:prstGeom prst="rect">
            <a:avLst/>
          </a:prstGeom>
        </p:spPr>
      </p:pic>
      <p:pic>
        <p:nvPicPr>
          <p:cNvPr id="11" name="Picture 10">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5" name="Title 4">
            <a:extLst>
              <a:ext uri="{FF2B5EF4-FFF2-40B4-BE49-F238E27FC236}">
                <a16:creationId xmlns:a16="http://schemas.microsoft.com/office/drawing/2014/main" id="{A61D1263-C730-480D-B236-4B99A739E9CB}"/>
              </a:ext>
            </a:extLst>
          </p:cNvPr>
          <p:cNvSpPr>
            <a:spLocks noGrp="1"/>
          </p:cNvSpPr>
          <p:nvPr>
            <p:ph type="title"/>
          </p:nvPr>
        </p:nvSpPr>
        <p:spPr>
          <a:xfrm>
            <a:off x="120186" y="63659"/>
            <a:ext cx="6570921" cy="1311664"/>
          </a:xfrm>
        </p:spPr>
        <p:txBody>
          <a:bodyPr>
            <a:normAutofit/>
          </a:bodyPr>
          <a:lstStyle/>
          <a:p>
            <a:pPr algn="ctr"/>
            <a:r>
              <a:rPr lang="en-US" b="1" dirty="0">
                <a:solidFill>
                  <a:srgbClr val="010745"/>
                </a:solidFill>
                <a:latin typeface="Arial Black" panose="020B0A04020102020204" pitchFamily="34" charset="0"/>
              </a:rPr>
              <a:t>Lessons From The Biblical Narrative</a:t>
            </a:r>
          </a:p>
        </p:txBody>
      </p:sp>
      <p:sp>
        <p:nvSpPr>
          <p:cNvPr id="3" name="Content Placeholder 2">
            <a:extLst>
              <a:ext uri="{FF2B5EF4-FFF2-40B4-BE49-F238E27FC236}">
                <a16:creationId xmlns:a16="http://schemas.microsoft.com/office/drawing/2014/main" id="{72EF8AC0-8C89-44EB-BA06-F959FB23F5F3}"/>
              </a:ext>
            </a:extLst>
          </p:cNvPr>
          <p:cNvSpPr>
            <a:spLocks noGrp="1"/>
          </p:cNvSpPr>
          <p:nvPr>
            <p:ph idx="1"/>
          </p:nvPr>
        </p:nvSpPr>
        <p:spPr>
          <a:xfrm>
            <a:off x="120187" y="1632857"/>
            <a:ext cx="5798920" cy="4428116"/>
          </a:xfrm>
        </p:spPr>
        <p:txBody>
          <a:bodyPr anchor="ctr">
            <a:normAutofit/>
          </a:bodyPr>
          <a:lstStyle/>
          <a:p>
            <a:r>
              <a:rPr lang="en-US" sz="2400" b="1" dirty="0">
                <a:solidFill>
                  <a:srgbClr val="000000"/>
                </a:solidFill>
              </a:rPr>
              <a:t>Tempted to look back? Remember your salvation.  Live in grace! (Heb. 10:32-36)</a:t>
            </a:r>
          </a:p>
          <a:p>
            <a:r>
              <a:rPr lang="en-US" sz="2400" b="1" dirty="0">
                <a:solidFill>
                  <a:srgbClr val="000000"/>
                </a:solidFill>
              </a:rPr>
              <a:t>God is holy.  His people will be a holy people unto Him (1 Peter 1:12-16)</a:t>
            </a:r>
          </a:p>
          <a:p>
            <a:r>
              <a:rPr lang="en-US" sz="2400" b="1" dirty="0">
                <a:solidFill>
                  <a:srgbClr val="000000"/>
                </a:solidFill>
              </a:rPr>
              <a:t>God’s authority must be respected and His pattern followed (Josh 1:6-9; 2 John 9)</a:t>
            </a:r>
          </a:p>
        </p:txBody>
      </p:sp>
    </p:spTree>
    <p:extLst>
      <p:ext uri="{BB962C8B-B14F-4D97-AF65-F5344CB8AC3E}">
        <p14:creationId xmlns:p14="http://schemas.microsoft.com/office/powerpoint/2010/main" val="16522956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3" descr="A picture containing person, table&#10;&#10;Description automatically generated">
            <a:extLst>
              <a:ext uri="{FF2B5EF4-FFF2-40B4-BE49-F238E27FC236}">
                <a16:creationId xmlns:a16="http://schemas.microsoft.com/office/drawing/2014/main" id="{46164C99-F75F-457F-86DD-040637D90840}"/>
              </a:ext>
            </a:extLst>
          </p:cNvPr>
          <p:cNvPicPr>
            <a:picLocks noGrp="1" noChangeAspect="1"/>
          </p:cNvPicPr>
          <p:nvPr>
            <p:ph idx="1"/>
          </p:nvPr>
        </p:nvPicPr>
        <p:blipFill rotWithShape="1">
          <a:blip r:embed="rId2"/>
          <a:srcRect l="7731" r="3380"/>
          <a:stretch/>
        </p:blipFill>
        <p:spPr>
          <a:xfrm>
            <a:off x="20" y="10"/>
            <a:ext cx="12191980" cy="6857990"/>
          </a:xfrm>
          <a:prstGeom prst="rect">
            <a:avLst/>
          </a:prstGeom>
        </p:spPr>
      </p:pic>
      <p:sp>
        <p:nvSpPr>
          <p:cNvPr id="5" name="Rectangle 4">
            <a:extLst>
              <a:ext uri="{FF2B5EF4-FFF2-40B4-BE49-F238E27FC236}">
                <a16:creationId xmlns:a16="http://schemas.microsoft.com/office/drawing/2014/main" id="{F0336CB5-AC50-45F6-8030-DD4B2BECD6B2}"/>
              </a:ext>
            </a:extLst>
          </p:cNvPr>
          <p:cNvSpPr/>
          <p:nvPr/>
        </p:nvSpPr>
        <p:spPr>
          <a:xfrm>
            <a:off x="244928" y="199936"/>
            <a:ext cx="3486150" cy="3416320"/>
          </a:xfrm>
          <a:prstGeom prst="rect">
            <a:avLst/>
          </a:prstGeom>
          <a:solidFill>
            <a:srgbClr val="454645"/>
          </a:solidFill>
        </p:spPr>
        <p:txBody>
          <a:bodyPr wrap="square">
            <a:spAutoFit/>
          </a:bodyPr>
          <a:lstStyle/>
          <a:p>
            <a:pPr algn="ctr"/>
            <a:r>
              <a:rPr lang="en-US" sz="2400" b="1" dirty="0">
                <a:solidFill>
                  <a:schemeClr val="bg1"/>
                </a:solidFill>
              </a:rPr>
              <a:t>All Scripture is breathed out by God and profitable for teaching, for reproof, for correction, and for training in righteousness, that the man of God may be complete, equipped for every good work.  </a:t>
            </a:r>
          </a:p>
          <a:p>
            <a:pPr algn="ctr"/>
            <a:r>
              <a:rPr lang="en-US" sz="2400" b="1" dirty="0">
                <a:solidFill>
                  <a:schemeClr val="bg1"/>
                </a:solidFill>
              </a:rPr>
              <a:t>(2 Timothy 3:16-17)</a:t>
            </a:r>
          </a:p>
        </p:txBody>
      </p:sp>
    </p:spTree>
    <p:extLst>
      <p:ext uri="{BB962C8B-B14F-4D97-AF65-F5344CB8AC3E}">
        <p14:creationId xmlns:p14="http://schemas.microsoft.com/office/powerpoint/2010/main" val="3227939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AB94FFD-2EE8-4A9E-A65F-92BC76BD6215}"/>
              </a:ext>
            </a:extLst>
          </p:cNvPr>
          <p:cNvSpPr/>
          <p:nvPr/>
        </p:nvSpPr>
        <p:spPr>
          <a:xfrm>
            <a:off x="127907" y="63490"/>
            <a:ext cx="11936186" cy="5940088"/>
          </a:xfrm>
          <a:prstGeom prst="rect">
            <a:avLst/>
          </a:prstGeom>
        </p:spPr>
        <p:txBody>
          <a:bodyPr wrap="square">
            <a:spAutoFit/>
          </a:bodyPr>
          <a:lstStyle/>
          <a:p>
            <a:pPr algn="ctr"/>
            <a:r>
              <a:rPr lang="en-US" sz="3200" b="1" dirty="0"/>
              <a:t>Only be strong and very courageous, being careful to do according to all the law that Moses my servant commanded you. Do not turn from it to the right hand or to the left, that you may have good success wherever you go.  This Book of the Law shall not depart from your mouth, but you shall meditate on it day and night, so that you may be careful to do according to all that is written in it. For then you will make your way prosperous, and then you will have good success. (Joshua 1:7-8)</a:t>
            </a:r>
            <a:r>
              <a:rPr lang="en-US" sz="2800" b="1" dirty="0"/>
              <a:t> </a:t>
            </a:r>
          </a:p>
          <a:p>
            <a:pPr algn="ctr"/>
            <a:endParaRPr lang="en-US" sz="2800" b="1" dirty="0"/>
          </a:p>
          <a:p>
            <a:pPr algn="ctr"/>
            <a:r>
              <a:rPr lang="en-US" sz="3200" b="1" dirty="0"/>
              <a:t>Everyone who goes on ahead and does not abide in the teaching of Christ, does not have God. Whoever abides in the teaching has both the Father and the Son. (2 John 9)</a:t>
            </a:r>
          </a:p>
        </p:txBody>
      </p:sp>
    </p:spTree>
    <p:extLst>
      <p:ext uri="{BB962C8B-B14F-4D97-AF65-F5344CB8AC3E}">
        <p14:creationId xmlns:p14="http://schemas.microsoft.com/office/powerpoint/2010/main" val="29094859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17E6025-DCAB-48DC-A095-50AACD827B03}"/>
              </a:ext>
            </a:extLst>
          </p:cNvPr>
          <p:cNvPicPr>
            <a:picLocks noChangeAspect="1"/>
          </p:cNvPicPr>
          <p:nvPr/>
        </p:nvPicPr>
        <p:blipFill rotWithShape="1">
          <a:blip r:embed="rId2">
            <a:alphaModFix/>
          </a:blip>
          <a:srcRect l="36998" r="1000"/>
          <a:stretch/>
        </p:blipFill>
        <p:spPr>
          <a:xfrm>
            <a:off x="5797543" y="10"/>
            <a:ext cx="6394152" cy="6857990"/>
          </a:xfrm>
          <a:prstGeom prst="rect">
            <a:avLst/>
          </a:prstGeom>
        </p:spPr>
      </p:pic>
      <p:pic>
        <p:nvPicPr>
          <p:cNvPr id="11" name="Picture 10">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5" name="Title 4">
            <a:extLst>
              <a:ext uri="{FF2B5EF4-FFF2-40B4-BE49-F238E27FC236}">
                <a16:creationId xmlns:a16="http://schemas.microsoft.com/office/drawing/2014/main" id="{A61D1263-C730-480D-B236-4B99A739E9CB}"/>
              </a:ext>
            </a:extLst>
          </p:cNvPr>
          <p:cNvSpPr>
            <a:spLocks noGrp="1"/>
          </p:cNvSpPr>
          <p:nvPr>
            <p:ph type="title"/>
          </p:nvPr>
        </p:nvSpPr>
        <p:spPr>
          <a:xfrm>
            <a:off x="120186" y="63659"/>
            <a:ext cx="6570921" cy="1311664"/>
          </a:xfrm>
        </p:spPr>
        <p:txBody>
          <a:bodyPr>
            <a:normAutofit/>
          </a:bodyPr>
          <a:lstStyle/>
          <a:p>
            <a:pPr algn="ctr"/>
            <a:r>
              <a:rPr lang="en-US" b="1" dirty="0">
                <a:solidFill>
                  <a:srgbClr val="010745"/>
                </a:solidFill>
                <a:latin typeface="Arial Black" panose="020B0A04020102020204" pitchFamily="34" charset="0"/>
              </a:rPr>
              <a:t>Lessons From The Biblical Narrative</a:t>
            </a:r>
          </a:p>
        </p:txBody>
      </p:sp>
      <p:sp>
        <p:nvSpPr>
          <p:cNvPr id="3" name="Content Placeholder 2">
            <a:extLst>
              <a:ext uri="{FF2B5EF4-FFF2-40B4-BE49-F238E27FC236}">
                <a16:creationId xmlns:a16="http://schemas.microsoft.com/office/drawing/2014/main" id="{72EF8AC0-8C89-44EB-BA06-F959FB23F5F3}"/>
              </a:ext>
            </a:extLst>
          </p:cNvPr>
          <p:cNvSpPr>
            <a:spLocks noGrp="1"/>
          </p:cNvSpPr>
          <p:nvPr>
            <p:ph idx="1"/>
          </p:nvPr>
        </p:nvSpPr>
        <p:spPr>
          <a:xfrm>
            <a:off x="120187" y="1632857"/>
            <a:ext cx="5798920" cy="4428116"/>
          </a:xfrm>
        </p:spPr>
        <p:txBody>
          <a:bodyPr anchor="ctr">
            <a:normAutofit/>
          </a:bodyPr>
          <a:lstStyle/>
          <a:p>
            <a:r>
              <a:rPr lang="en-US" sz="2400" b="1" dirty="0">
                <a:solidFill>
                  <a:srgbClr val="000000"/>
                </a:solidFill>
              </a:rPr>
              <a:t>Tempted to look back? Remember your salvation.  Live in grace! (Heb. 10:32-36)</a:t>
            </a:r>
          </a:p>
          <a:p>
            <a:r>
              <a:rPr lang="en-US" sz="2400" b="1" dirty="0">
                <a:solidFill>
                  <a:srgbClr val="000000"/>
                </a:solidFill>
              </a:rPr>
              <a:t>God is holy.  His people will be a holy people unto Him (1 Peter 1:12-16)</a:t>
            </a:r>
          </a:p>
          <a:p>
            <a:r>
              <a:rPr lang="en-US" sz="2400" b="1" dirty="0">
                <a:solidFill>
                  <a:srgbClr val="000000"/>
                </a:solidFill>
              </a:rPr>
              <a:t>God’s authority must be respected and His pattern followed (Josh 1:6-9; 2 John 9)</a:t>
            </a:r>
          </a:p>
          <a:p>
            <a:r>
              <a:rPr lang="en-US" sz="2400" b="1" dirty="0">
                <a:solidFill>
                  <a:srgbClr val="000000"/>
                </a:solidFill>
              </a:rPr>
              <a:t>God deserves our complete trust and surrender to His will (I Peter 1:8-9)</a:t>
            </a:r>
          </a:p>
        </p:txBody>
      </p:sp>
    </p:spTree>
    <p:extLst>
      <p:ext uri="{BB962C8B-B14F-4D97-AF65-F5344CB8AC3E}">
        <p14:creationId xmlns:p14="http://schemas.microsoft.com/office/powerpoint/2010/main" val="35337507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AB94FFD-2EE8-4A9E-A65F-92BC76BD6215}"/>
              </a:ext>
            </a:extLst>
          </p:cNvPr>
          <p:cNvSpPr/>
          <p:nvPr/>
        </p:nvSpPr>
        <p:spPr>
          <a:xfrm>
            <a:off x="127907" y="63490"/>
            <a:ext cx="11936186" cy="4524315"/>
          </a:xfrm>
          <a:prstGeom prst="rect">
            <a:avLst/>
          </a:prstGeom>
        </p:spPr>
        <p:txBody>
          <a:bodyPr wrap="square">
            <a:spAutoFit/>
          </a:bodyPr>
          <a:lstStyle/>
          <a:p>
            <a:pPr algn="ctr"/>
            <a:r>
              <a:rPr lang="en-US" sz="4800" b="1" dirty="0"/>
              <a:t>Though you have not seen him, you love him. Though you do not now see him, you believe in him and rejoice with joy that is inexpressible and filled with glory, obtaining the outcome of your faith, the salvation of your souls.  (I Peter 1:8-9)</a:t>
            </a:r>
            <a:r>
              <a:rPr lang="en-US" sz="3200" b="1" dirty="0"/>
              <a:t> </a:t>
            </a:r>
          </a:p>
        </p:txBody>
      </p:sp>
    </p:spTree>
    <p:extLst>
      <p:ext uri="{BB962C8B-B14F-4D97-AF65-F5344CB8AC3E}">
        <p14:creationId xmlns:p14="http://schemas.microsoft.com/office/powerpoint/2010/main" val="16786213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17E6025-DCAB-48DC-A095-50AACD827B03}"/>
              </a:ext>
            </a:extLst>
          </p:cNvPr>
          <p:cNvPicPr>
            <a:picLocks noChangeAspect="1"/>
          </p:cNvPicPr>
          <p:nvPr/>
        </p:nvPicPr>
        <p:blipFill rotWithShape="1">
          <a:blip r:embed="rId2">
            <a:alphaModFix/>
          </a:blip>
          <a:srcRect l="36998" r="1000"/>
          <a:stretch/>
        </p:blipFill>
        <p:spPr>
          <a:xfrm>
            <a:off x="5797543" y="10"/>
            <a:ext cx="6394152" cy="6857990"/>
          </a:xfrm>
          <a:prstGeom prst="rect">
            <a:avLst/>
          </a:prstGeom>
        </p:spPr>
      </p:pic>
      <p:pic>
        <p:nvPicPr>
          <p:cNvPr id="11" name="Picture 10">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5" name="Title 4">
            <a:extLst>
              <a:ext uri="{FF2B5EF4-FFF2-40B4-BE49-F238E27FC236}">
                <a16:creationId xmlns:a16="http://schemas.microsoft.com/office/drawing/2014/main" id="{A61D1263-C730-480D-B236-4B99A739E9CB}"/>
              </a:ext>
            </a:extLst>
          </p:cNvPr>
          <p:cNvSpPr>
            <a:spLocks noGrp="1"/>
          </p:cNvSpPr>
          <p:nvPr>
            <p:ph type="title"/>
          </p:nvPr>
        </p:nvSpPr>
        <p:spPr>
          <a:xfrm>
            <a:off x="120186" y="63659"/>
            <a:ext cx="6570921" cy="1311664"/>
          </a:xfrm>
        </p:spPr>
        <p:txBody>
          <a:bodyPr>
            <a:normAutofit/>
          </a:bodyPr>
          <a:lstStyle/>
          <a:p>
            <a:pPr algn="ctr"/>
            <a:r>
              <a:rPr lang="en-US" b="1" dirty="0">
                <a:solidFill>
                  <a:srgbClr val="010745"/>
                </a:solidFill>
                <a:latin typeface="Arial Black" panose="020B0A04020102020204" pitchFamily="34" charset="0"/>
              </a:rPr>
              <a:t>Lessons From The Biblical Narrative</a:t>
            </a:r>
          </a:p>
        </p:txBody>
      </p:sp>
      <p:sp>
        <p:nvSpPr>
          <p:cNvPr id="3" name="Content Placeholder 2">
            <a:extLst>
              <a:ext uri="{FF2B5EF4-FFF2-40B4-BE49-F238E27FC236}">
                <a16:creationId xmlns:a16="http://schemas.microsoft.com/office/drawing/2014/main" id="{72EF8AC0-8C89-44EB-BA06-F959FB23F5F3}"/>
              </a:ext>
            </a:extLst>
          </p:cNvPr>
          <p:cNvSpPr>
            <a:spLocks noGrp="1"/>
          </p:cNvSpPr>
          <p:nvPr>
            <p:ph idx="1"/>
          </p:nvPr>
        </p:nvSpPr>
        <p:spPr>
          <a:xfrm>
            <a:off x="120187" y="1632857"/>
            <a:ext cx="5798920" cy="4428116"/>
          </a:xfrm>
        </p:spPr>
        <p:txBody>
          <a:bodyPr anchor="ctr">
            <a:normAutofit/>
          </a:bodyPr>
          <a:lstStyle/>
          <a:p>
            <a:r>
              <a:rPr lang="en-US" sz="2400" b="1" dirty="0">
                <a:solidFill>
                  <a:srgbClr val="000000"/>
                </a:solidFill>
              </a:rPr>
              <a:t>Tempted to look back? Remember your salvation.  Live in grace! (Heb. 10:32-36)</a:t>
            </a:r>
          </a:p>
          <a:p>
            <a:r>
              <a:rPr lang="en-US" sz="2400" b="1" dirty="0">
                <a:solidFill>
                  <a:srgbClr val="000000"/>
                </a:solidFill>
              </a:rPr>
              <a:t>God is holy.  His people will be a holy people unto Him (1 Peter 1:12-16)</a:t>
            </a:r>
          </a:p>
          <a:p>
            <a:r>
              <a:rPr lang="en-US" sz="2400" b="1" dirty="0">
                <a:solidFill>
                  <a:srgbClr val="000000"/>
                </a:solidFill>
              </a:rPr>
              <a:t>God’s authority must be respected and His pattern followed (Josh 1:6-9; 2 John 9)</a:t>
            </a:r>
          </a:p>
          <a:p>
            <a:r>
              <a:rPr lang="en-US" sz="2400" b="1" dirty="0">
                <a:solidFill>
                  <a:srgbClr val="000000"/>
                </a:solidFill>
              </a:rPr>
              <a:t>God deserves our complete trust and surrender to His will (I Peter 1:8-9)</a:t>
            </a:r>
          </a:p>
          <a:p>
            <a:r>
              <a:rPr lang="en-US" sz="2400" b="1" dirty="0">
                <a:solidFill>
                  <a:srgbClr val="000000"/>
                </a:solidFill>
              </a:rPr>
              <a:t>We must take seriously the worldly influences around us (2 Cor. 6:14-18)</a:t>
            </a:r>
          </a:p>
        </p:txBody>
      </p:sp>
    </p:spTree>
    <p:extLst>
      <p:ext uri="{BB962C8B-B14F-4D97-AF65-F5344CB8AC3E}">
        <p14:creationId xmlns:p14="http://schemas.microsoft.com/office/powerpoint/2010/main" val="6140823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AB94FFD-2EE8-4A9E-A65F-92BC76BD6215}"/>
              </a:ext>
            </a:extLst>
          </p:cNvPr>
          <p:cNvSpPr/>
          <p:nvPr/>
        </p:nvSpPr>
        <p:spPr>
          <a:xfrm>
            <a:off x="127907" y="63490"/>
            <a:ext cx="11936186" cy="5509200"/>
          </a:xfrm>
          <a:prstGeom prst="rect">
            <a:avLst/>
          </a:prstGeom>
        </p:spPr>
        <p:txBody>
          <a:bodyPr wrap="square">
            <a:spAutoFit/>
          </a:bodyPr>
          <a:lstStyle/>
          <a:p>
            <a:pPr algn="ctr"/>
            <a:r>
              <a:rPr lang="en-US" sz="3200" b="1" dirty="0"/>
              <a:t>Do not be unequally yoked with unbelievers. For what partnership has righteousness with lawlessness? Or what fellowship has light with darkness? What accord has Christ with Belial? Or what portion does a believer share with an unbeliever? What agreement has the temple of God with idols? For we are the temple of the living God; as God said, “I will make my dwelling among them and walk among them, and I will be their God, and they shall be my people. Therefore go out from their midst, and be separate from them, says the Lord, and touch no unclean thing; then I will welcome you, and I will be a father to you, and you shall be sons and daughters to me, says the Lord Almighty.”  (2 Corinthians 6:14-18)</a:t>
            </a:r>
          </a:p>
        </p:txBody>
      </p:sp>
    </p:spTree>
    <p:extLst>
      <p:ext uri="{BB962C8B-B14F-4D97-AF65-F5344CB8AC3E}">
        <p14:creationId xmlns:p14="http://schemas.microsoft.com/office/powerpoint/2010/main" val="39082790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17E6025-DCAB-48DC-A095-50AACD827B03}"/>
              </a:ext>
            </a:extLst>
          </p:cNvPr>
          <p:cNvPicPr>
            <a:picLocks noChangeAspect="1"/>
          </p:cNvPicPr>
          <p:nvPr/>
        </p:nvPicPr>
        <p:blipFill rotWithShape="1">
          <a:blip r:embed="rId2">
            <a:alphaModFix/>
          </a:blip>
          <a:srcRect l="36998" r="1000"/>
          <a:stretch/>
        </p:blipFill>
        <p:spPr>
          <a:xfrm>
            <a:off x="5797543" y="10"/>
            <a:ext cx="6394152" cy="6857990"/>
          </a:xfrm>
          <a:prstGeom prst="rect">
            <a:avLst/>
          </a:prstGeom>
        </p:spPr>
      </p:pic>
      <p:pic>
        <p:nvPicPr>
          <p:cNvPr id="11" name="Picture 10">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5" name="Title 4">
            <a:extLst>
              <a:ext uri="{FF2B5EF4-FFF2-40B4-BE49-F238E27FC236}">
                <a16:creationId xmlns:a16="http://schemas.microsoft.com/office/drawing/2014/main" id="{A61D1263-C730-480D-B236-4B99A739E9CB}"/>
              </a:ext>
            </a:extLst>
          </p:cNvPr>
          <p:cNvSpPr>
            <a:spLocks noGrp="1"/>
          </p:cNvSpPr>
          <p:nvPr>
            <p:ph type="title"/>
          </p:nvPr>
        </p:nvSpPr>
        <p:spPr>
          <a:xfrm>
            <a:off x="120186" y="63659"/>
            <a:ext cx="6570921" cy="1311664"/>
          </a:xfrm>
        </p:spPr>
        <p:txBody>
          <a:bodyPr>
            <a:normAutofit/>
          </a:bodyPr>
          <a:lstStyle/>
          <a:p>
            <a:pPr algn="ctr"/>
            <a:r>
              <a:rPr lang="en-US" b="1" dirty="0">
                <a:solidFill>
                  <a:srgbClr val="010745"/>
                </a:solidFill>
                <a:latin typeface="Arial Black" panose="020B0A04020102020204" pitchFamily="34" charset="0"/>
              </a:rPr>
              <a:t>Lessons From The Biblical Narrative</a:t>
            </a:r>
          </a:p>
        </p:txBody>
      </p:sp>
      <p:sp>
        <p:nvSpPr>
          <p:cNvPr id="3" name="Content Placeholder 2">
            <a:extLst>
              <a:ext uri="{FF2B5EF4-FFF2-40B4-BE49-F238E27FC236}">
                <a16:creationId xmlns:a16="http://schemas.microsoft.com/office/drawing/2014/main" id="{72EF8AC0-8C89-44EB-BA06-F959FB23F5F3}"/>
              </a:ext>
            </a:extLst>
          </p:cNvPr>
          <p:cNvSpPr>
            <a:spLocks noGrp="1"/>
          </p:cNvSpPr>
          <p:nvPr>
            <p:ph idx="1"/>
          </p:nvPr>
        </p:nvSpPr>
        <p:spPr>
          <a:xfrm>
            <a:off x="120187" y="1632857"/>
            <a:ext cx="5798920" cy="5078186"/>
          </a:xfrm>
        </p:spPr>
        <p:txBody>
          <a:bodyPr anchor="ctr">
            <a:normAutofit/>
          </a:bodyPr>
          <a:lstStyle/>
          <a:p>
            <a:r>
              <a:rPr lang="en-US" sz="2400" b="1" dirty="0">
                <a:solidFill>
                  <a:srgbClr val="000000"/>
                </a:solidFill>
              </a:rPr>
              <a:t>Tempted to look back? Remember your salvation.  Live in grace! (Heb. 10:32-36)</a:t>
            </a:r>
          </a:p>
          <a:p>
            <a:r>
              <a:rPr lang="en-US" sz="2400" b="1" dirty="0">
                <a:solidFill>
                  <a:srgbClr val="000000"/>
                </a:solidFill>
              </a:rPr>
              <a:t>God is holy.  His people will be a holy people unto Him (1 Peter 1:12-16)</a:t>
            </a:r>
          </a:p>
          <a:p>
            <a:r>
              <a:rPr lang="en-US" sz="2400" b="1" dirty="0">
                <a:solidFill>
                  <a:srgbClr val="000000"/>
                </a:solidFill>
              </a:rPr>
              <a:t>God’s authority must be respected and His pattern followed (Josh 1:6-9; 2 John 9)</a:t>
            </a:r>
          </a:p>
          <a:p>
            <a:r>
              <a:rPr lang="en-US" sz="2400" b="1" dirty="0">
                <a:solidFill>
                  <a:srgbClr val="000000"/>
                </a:solidFill>
              </a:rPr>
              <a:t>God deserves our complete trust and surrender to His will (I Peter 1:8-9)</a:t>
            </a:r>
          </a:p>
          <a:p>
            <a:r>
              <a:rPr lang="en-US" sz="2400" b="1" dirty="0">
                <a:solidFill>
                  <a:srgbClr val="000000"/>
                </a:solidFill>
              </a:rPr>
              <a:t>We must take seriously the worldly influences around us (2 Cor. 6:14-18)</a:t>
            </a:r>
          </a:p>
          <a:p>
            <a:r>
              <a:rPr lang="en-US" sz="2400" b="1" dirty="0">
                <a:solidFill>
                  <a:srgbClr val="000000"/>
                </a:solidFill>
              </a:rPr>
              <a:t>See humanity’s struggle – Turn away from God in times of prosperity and turn to God in times of trials (Romans 8:5-6)</a:t>
            </a:r>
          </a:p>
        </p:txBody>
      </p:sp>
    </p:spTree>
    <p:extLst>
      <p:ext uri="{BB962C8B-B14F-4D97-AF65-F5344CB8AC3E}">
        <p14:creationId xmlns:p14="http://schemas.microsoft.com/office/powerpoint/2010/main" val="12257018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AB94FFD-2EE8-4A9E-A65F-92BC76BD6215}"/>
              </a:ext>
            </a:extLst>
          </p:cNvPr>
          <p:cNvSpPr/>
          <p:nvPr/>
        </p:nvSpPr>
        <p:spPr>
          <a:xfrm>
            <a:off x="127907" y="63490"/>
            <a:ext cx="11936186" cy="5909310"/>
          </a:xfrm>
          <a:prstGeom prst="rect">
            <a:avLst/>
          </a:prstGeom>
        </p:spPr>
        <p:txBody>
          <a:bodyPr wrap="square">
            <a:spAutoFit/>
          </a:bodyPr>
          <a:lstStyle/>
          <a:p>
            <a:pPr algn="ctr"/>
            <a:r>
              <a:rPr lang="en-US" sz="5400" b="1" dirty="0"/>
              <a:t> For those who live according to the flesh set their minds on the things of the flesh, but those who live according to the Spirit set their minds on the things of the Spirit.  For to set the mind on the flesh is death, but to set the mind on the Spirit is life and peace. (Romans 8:5-6)</a:t>
            </a:r>
          </a:p>
        </p:txBody>
      </p:sp>
    </p:spTree>
    <p:extLst>
      <p:ext uri="{BB962C8B-B14F-4D97-AF65-F5344CB8AC3E}">
        <p14:creationId xmlns:p14="http://schemas.microsoft.com/office/powerpoint/2010/main" val="37712369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9D687-30B8-4081-9B94-3AF69C30A959}"/>
              </a:ext>
            </a:extLst>
          </p:cNvPr>
          <p:cNvSpPr>
            <a:spLocks noGrp="1"/>
          </p:cNvSpPr>
          <p:nvPr>
            <p:ph type="title"/>
          </p:nvPr>
        </p:nvSpPr>
        <p:spPr>
          <a:xfrm>
            <a:off x="179613" y="130629"/>
            <a:ext cx="11846379" cy="1338943"/>
          </a:xfrm>
        </p:spPr>
        <p:txBody>
          <a:bodyPr/>
          <a:lstStyle/>
          <a:p>
            <a:pPr algn="ctr"/>
            <a:r>
              <a:rPr lang="en-US" b="1" dirty="0">
                <a:solidFill>
                  <a:srgbClr val="FF0000"/>
                </a:solidFill>
                <a:latin typeface="Arial Black" panose="020B0A04020102020204" pitchFamily="34" charset="0"/>
              </a:rPr>
              <a:t>If you cut the Bible open at any point it will bleed Jesus Christ</a:t>
            </a:r>
          </a:p>
        </p:txBody>
      </p:sp>
      <p:sp>
        <p:nvSpPr>
          <p:cNvPr id="3" name="Content Placeholder 2">
            <a:extLst>
              <a:ext uri="{FF2B5EF4-FFF2-40B4-BE49-F238E27FC236}">
                <a16:creationId xmlns:a16="http://schemas.microsoft.com/office/drawing/2014/main" id="{65FA7F3C-B37A-4EF9-BBC4-4FE6C1ACD863}"/>
              </a:ext>
            </a:extLst>
          </p:cNvPr>
          <p:cNvSpPr>
            <a:spLocks noGrp="1"/>
          </p:cNvSpPr>
          <p:nvPr>
            <p:ph idx="1"/>
          </p:nvPr>
        </p:nvSpPr>
        <p:spPr>
          <a:xfrm>
            <a:off x="114300" y="1825625"/>
            <a:ext cx="5739493" cy="4351338"/>
          </a:xfrm>
        </p:spPr>
        <p:txBody>
          <a:bodyPr/>
          <a:lstStyle/>
          <a:p>
            <a:pPr marL="0" indent="0" algn="ctr">
              <a:buNone/>
            </a:pPr>
            <a:r>
              <a:rPr lang="en-US" b="1" dirty="0"/>
              <a:t>And he said to them, “O foolish ones, and slow of heart to believe all that the prophets have spoken!  Was it not necessary that the Christ should suffer these things and enter into his glory?”  And beginning with Moses and all the Prophets, he interpreted to them in all the Scriptures the things concerning himself. </a:t>
            </a:r>
          </a:p>
          <a:p>
            <a:pPr marL="0" indent="0" algn="ctr">
              <a:buNone/>
            </a:pPr>
            <a:r>
              <a:rPr lang="en-US" b="1" dirty="0"/>
              <a:t>(Luke 24:25-27)</a:t>
            </a:r>
          </a:p>
        </p:txBody>
      </p:sp>
      <p:pic>
        <p:nvPicPr>
          <p:cNvPr id="4" name="Picture 3">
            <a:extLst>
              <a:ext uri="{FF2B5EF4-FFF2-40B4-BE49-F238E27FC236}">
                <a16:creationId xmlns:a16="http://schemas.microsoft.com/office/drawing/2014/main" id="{C9EE36A8-81A8-4F1B-90C1-D6D723B4B087}"/>
              </a:ext>
            </a:extLst>
          </p:cNvPr>
          <p:cNvPicPr>
            <a:picLocks noChangeAspect="1"/>
          </p:cNvPicPr>
          <p:nvPr/>
        </p:nvPicPr>
        <p:blipFill>
          <a:blip r:embed="rId2"/>
          <a:stretch>
            <a:fillRect/>
          </a:stretch>
        </p:blipFill>
        <p:spPr>
          <a:xfrm>
            <a:off x="5934708" y="1690688"/>
            <a:ext cx="6257292" cy="5167312"/>
          </a:xfrm>
          <a:prstGeom prst="rect">
            <a:avLst/>
          </a:prstGeom>
        </p:spPr>
      </p:pic>
    </p:spTree>
    <p:extLst>
      <p:ext uri="{BB962C8B-B14F-4D97-AF65-F5344CB8AC3E}">
        <p14:creationId xmlns:p14="http://schemas.microsoft.com/office/powerpoint/2010/main" val="251298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9D687-30B8-4081-9B94-3AF69C30A959}"/>
              </a:ext>
            </a:extLst>
          </p:cNvPr>
          <p:cNvSpPr>
            <a:spLocks noGrp="1"/>
          </p:cNvSpPr>
          <p:nvPr>
            <p:ph type="title"/>
          </p:nvPr>
        </p:nvSpPr>
        <p:spPr>
          <a:xfrm>
            <a:off x="179613" y="130629"/>
            <a:ext cx="11846379" cy="1338943"/>
          </a:xfrm>
        </p:spPr>
        <p:txBody>
          <a:bodyPr/>
          <a:lstStyle/>
          <a:p>
            <a:pPr algn="ctr"/>
            <a:r>
              <a:rPr lang="en-US" b="1" dirty="0">
                <a:solidFill>
                  <a:srgbClr val="FF0000"/>
                </a:solidFill>
                <a:latin typeface="Arial Black" panose="020B0A04020102020204" pitchFamily="34" charset="0"/>
              </a:rPr>
              <a:t>If you cut the Bible open at any point it will bleed Jesus Christ</a:t>
            </a:r>
          </a:p>
        </p:txBody>
      </p:sp>
      <p:sp>
        <p:nvSpPr>
          <p:cNvPr id="3" name="Content Placeholder 2">
            <a:extLst>
              <a:ext uri="{FF2B5EF4-FFF2-40B4-BE49-F238E27FC236}">
                <a16:creationId xmlns:a16="http://schemas.microsoft.com/office/drawing/2014/main" id="{65FA7F3C-B37A-4EF9-BBC4-4FE6C1ACD863}"/>
              </a:ext>
            </a:extLst>
          </p:cNvPr>
          <p:cNvSpPr>
            <a:spLocks noGrp="1"/>
          </p:cNvSpPr>
          <p:nvPr>
            <p:ph idx="1"/>
          </p:nvPr>
        </p:nvSpPr>
        <p:spPr>
          <a:xfrm>
            <a:off x="114300" y="1825624"/>
            <a:ext cx="5739493" cy="5032375"/>
          </a:xfrm>
        </p:spPr>
        <p:txBody>
          <a:bodyPr/>
          <a:lstStyle/>
          <a:p>
            <a:r>
              <a:rPr lang="en-US" b="1" dirty="0"/>
              <a:t>The fiery serpents… Look upon Jesus and live!  (John 3:14-15)</a:t>
            </a:r>
          </a:p>
          <a:p>
            <a:r>
              <a:rPr lang="en-US" b="1" dirty="0"/>
              <a:t>A shadow of the experiences and blessings we have in Jesus.  Will we learn from them?  (1 Cor. 10:1-12)</a:t>
            </a:r>
          </a:p>
          <a:p>
            <a:r>
              <a:rPr lang="en-US" b="1" dirty="0"/>
              <a:t>Mt Sinai was incredible.  Mount Zion is even greater and Mount Zion is ours in Jesus! (Heb 12:18-24)</a:t>
            </a:r>
          </a:p>
          <a:p>
            <a:r>
              <a:rPr lang="en-US" b="1" dirty="0"/>
              <a:t>Jesus is leading us to an even greater rest.  Let us not fall short due to unbelief (Hebrews 3)</a:t>
            </a:r>
          </a:p>
        </p:txBody>
      </p:sp>
      <p:pic>
        <p:nvPicPr>
          <p:cNvPr id="4" name="Picture 3">
            <a:extLst>
              <a:ext uri="{FF2B5EF4-FFF2-40B4-BE49-F238E27FC236}">
                <a16:creationId xmlns:a16="http://schemas.microsoft.com/office/drawing/2014/main" id="{C9EE36A8-81A8-4F1B-90C1-D6D723B4B087}"/>
              </a:ext>
            </a:extLst>
          </p:cNvPr>
          <p:cNvPicPr>
            <a:picLocks noChangeAspect="1"/>
          </p:cNvPicPr>
          <p:nvPr/>
        </p:nvPicPr>
        <p:blipFill>
          <a:blip r:embed="rId2"/>
          <a:stretch>
            <a:fillRect/>
          </a:stretch>
        </p:blipFill>
        <p:spPr>
          <a:xfrm>
            <a:off x="5934708" y="1690688"/>
            <a:ext cx="6257292" cy="5167312"/>
          </a:xfrm>
          <a:prstGeom prst="rect">
            <a:avLst/>
          </a:prstGeom>
        </p:spPr>
      </p:pic>
    </p:spTree>
    <p:extLst>
      <p:ext uri="{BB962C8B-B14F-4D97-AF65-F5344CB8AC3E}">
        <p14:creationId xmlns:p14="http://schemas.microsoft.com/office/powerpoint/2010/main" val="3011764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14EC1-5868-4A89-B5B2-4B4A79A7AAEF}"/>
              </a:ext>
            </a:extLst>
          </p:cNvPr>
          <p:cNvSpPr>
            <a:spLocks noGrp="1"/>
          </p:cNvSpPr>
          <p:nvPr>
            <p:ph type="title"/>
          </p:nvPr>
        </p:nvSpPr>
        <p:spPr>
          <a:xfrm>
            <a:off x="130629" y="112033"/>
            <a:ext cx="11911692" cy="1006475"/>
          </a:xfrm>
        </p:spPr>
        <p:txBody>
          <a:bodyPr>
            <a:normAutofit/>
          </a:bodyPr>
          <a:lstStyle/>
          <a:p>
            <a:pPr algn="ctr"/>
            <a:r>
              <a:rPr lang="en-US" sz="5400" b="1" dirty="0">
                <a:latin typeface="Arial Black" panose="020B0A04020102020204" pitchFamily="34" charset="0"/>
              </a:rPr>
              <a:t>Seventeen  Bible Time Periods</a:t>
            </a:r>
          </a:p>
        </p:txBody>
      </p:sp>
      <p:sp>
        <p:nvSpPr>
          <p:cNvPr id="3" name="Content Placeholder 2">
            <a:extLst>
              <a:ext uri="{FF2B5EF4-FFF2-40B4-BE49-F238E27FC236}">
                <a16:creationId xmlns:a16="http://schemas.microsoft.com/office/drawing/2014/main" id="{158A6AC5-72D1-4B8B-9505-669C2C854A45}"/>
              </a:ext>
            </a:extLst>
          </p:cNvPr>
          <p:cNvSpPr>
            <a:spLocks noGrp="1"/>
          </p:cNvSpPr>
          <p:nvPr>
            <p:ph idx="1"/>
          </p:nvPr>
        </p:nvSpPr>
        <p:spPr>
          <a:xfrm>
            <a:off x="130629" y="1694996"/>
            <a:ext cx="5306785" cy="5032376"/>
          </a:xfrm>
        </p:spPr>
        <p:txBody>
          <a:bodyPr>
            <a:normAutofit/>
          </a:bodyPr>
          <a:lstStyle/>
          <a:p>
            <a:r>
              <a:rPr lang="en-US" sz="3000" b="1" dirty="0"/>
              <a:t>Before The Flood</a:t>
            </a:r>
          </a:p>
          <a:p>
            <a:r>
              <a:rPr lang="en-US" sz="3000" b="1" dirty="0"/>
              <a:t>The Flood</a:t>
            </a:r>
          </a:p>
          <a:p>
            <a:r>
              <a:rPr lang="en-US" sz="3000" b="1" dirty="0"/>
              <a:t>Scattering Of The People </a:t>
            </a:r>
          </a:p>
          <a:p>
            <a:r>
              <a:rPr lang="en-US" sz="3000" b="1" dirty="0"/>
              <a:t>Patriarchs</a:t>
            </a:r>
          </a:p>
          <a:p>
            <a:r>
              <a:rPr lang="en-US" sz="3000" b="1" dirty="0"/>
              <a:t>Exodus</a:t>
            </a:r>
          </a:p>
          <a:p>
            <a:r>
              <a:rPr lang="en-US" sz="3000" b="1" dirty="0"/>
              <a:t>Wandering In The Wilderness</a:t>
            </a:r>
          </a:p>
          <a:p>
            <a:r>
              <a:rPr lang="en-US" sz="3000" b="1" dirty="0"/>
              <a:t>Invasion And Conquest</a:t>
            </a:r>
          </a:p>
          <a:p>
            <a:r>
              <a:rPr lang="en-US" sz="3000" b="1" dirty="0"/>
              <a:t>Judges</a:t>
            </a:r>
          </a:p>
          <a:p>
            <a:r>
              <a:rPr lang="en-US" sz="3000" b="1" dirty="0"/>
              <a:t>United Kingdom</a:t>
            </a:r>
          </a:p>
        </p:txBody>
      </p:sp>
      <p:sp>
        <p:nvSpPr>
          <p:cNvPr id="4" name="Content Placeholder 2">
            <a:extLst>
              <a:ext uri="{FF2B5EF4-FFF2-40B4-BE49-F238E27FC236}">
                <a16:creationId xmlns:a16="http://schemas.microsoft.com/office/drawing/2014/main" id="{DD101E31-1861-4A71-928B-2B57FE6B4AEB}"/>
              </a:ext>
            </a:extLst>
          </p:cNvPr>
          <p:cNvSpPr txBox="1">
            <a:spLocks/>
          </p:cNvSpPr>
          <p:nvPr/>
        </p:nvSpPr>
        <p:spPr>
          <a:xfrm>
            <a:off x="6754588" y="1713591"/>
            <a:ext cx="5306785" cy="50323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000" b="1" dirty="0"/>
              <a:t>Divided Kingdom </a:t>
            </a:r>
          </a:p>
          <a:p>
            <a:r>
              <a:rPr lang="en-US" sz="3000" b="1" dirty="0"/>
              <a:t>Judah Alone</a:t>
            </a:r>
          </a:p>
          <a:p>
            <a:r>
              <a:rPr lang="en-US" sz="3000" b="1" dirty="0"/>
              <a:t>Captivity </a:t>
            </a:r>
          </a:p>
          <a:p>
            <a:r>
              <a:rPr lang="en-US" sz="3000" b="1" dirty="0"/>
              <a:t>Return From Captivity </a:t>
            </a:r>
          </a:p>
          <a:p>
            <a:r>
              <a:rPr lang="en-US" sz="3000" b="1" dirty="0"/>
              <a:t>Years Of Silence </a:t>
            </a:r>
          </a:p>
          <a:p>
            <a:r>
              <a:rPr lang="en-US" sz="3000" b="1" dirty="0"/>
              <a:t>Life Of Christ </a:t>
            </a:r>
          </a:p>
          <a:p>
            <a:r>
              <a:rPr lang="en-US" sz="3000" b="1" dirty="0"/>
              <a:t>Early Church </a:t>
            </a:r>
          </a:p>
          <a:p>
            <a:r>
              <a:rPr lang="en-US" sz="3000" b="1" dirty="0"/>
              <a:t>Letters To Christians </a:t>
            </a:r>
          </a:p>
        </p:txBody>
      </p:sp>
    </p:spTree>
    <p:extLst>
      <p:ext uri="{BB962C8B-B14F-4D97-AF65-F5344CB8AC3E}">
        <p14:creationId xmlns:p14="http://schemas.microsoft.com/office/powerpoint/2010/main" val="1634288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153A470-14C5-4D9C-AA7F-D126903C8A3B}"/>
              </a:ext>
            </a:extLst>
          </p:cNvPr>
          <p:cNvPicPr>
            <a:picLocks noChangeAspect="1"/>
          </p:cNvPicPr>
          <p:nvPr/>
        </p:nvPicPr>
        <p:blipFill rotWithShape="1">
          <a:blip r:embed="rId2">
            <a:alphaModFix/>
          </a:blip>
          <a:srcRect l="20493" r="19137" b="1"/>
          <a:stretch/>
        </p:blipFill>
        <p:spPr>
          <a:xfrm>
            <a:off x="5797543" y="10"/>
            <a:ext cx="6394152" cy="6857990"/>
          </a:xfrm>
          <a:prstGeom prst="rect">
            <a:avLst/>
          </a:prstGeom>
        </p:spPr>
      </p:pic>
      <p:pic>
        <p:nvPicPr>
          <p:cNvPr id="11"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CBAD58C8-5875-4543-A0D3-F0EB82C19C7F}"/>
              </a:ext>
            </a:extLst>
          </p:cNvPr>
          <p:cNvSpPr>
            <a:spLocks noGrp="1"/>
          </p:cNvSpPr>
          <p:nvPr>
            <p:ph type="title"/>
          </p:nvPr>
        </p:nvSpPr>
        <p:spPr>
          <a:xfrm>
            <a:off x="103440" y="140062"/>
            <a:ext cx="6276285" cy="1311664"/>
          </a:xfrm>
        </p:spPr>
        <p:txBody>
          <a:bodyPr>
            <a:noAutofit/>
          </a:bodyPr>
          <a:lstStyle/>
          <a:p>
            <a:pPr algn="ctr"/>
            <a:r>
              <a:rPr lang="en-US" sz="5400" b="1" dirty="0">
                <a:solidFill>
                  <a:srgbClr val="D05035"/>
                </a:solidFill>
                <a:latin typeface="Arial Black" panose="020B0A04020102020204" pitchFamily="34" charset="0"/>
              </a:rPr>
              <a:t>Wandering In The Wilderness</a:t>
            </a:r>
          </a:p>
        </p:txBody>
      </p:sp>
      <p:sp>
        <p:nvSpPr>
          <p:cNvPr id="5" name="Rectangle 4">
            <a:extLst>
              <a:ext uri="{FF2B5EF4-FFF2-40B4-BE49-F238E27FC236}">
                <a16:creationId xmlns:a16="http://schemas.microsoft.com/office/drawing/2014/main" id="{58E2EF50-9C8E-4BF7-AEEC-D0A46A78B3DF}"/>
              </a:ext>
            </a:extLst>
          </p:cNvPr>
          <p:cNvSpPr/>
          <p:nvPr/>
        </p:nvSpPr>
        <p:spPr>
          <a:xfrm>
            <a:off x="103440" y="1965476"/>
            <a:ext cx="5783010" cy="4401205"/>
          </a:xfrm>
          <a:prstGeom prst="rect">
            <a:avLst/>
          </a:prstGeom>
        </p:spPr>
        <p:txBody>
          <a:bodyPr wrap="square">
            <a:spAutoFit/>
          </a:bodyPr>
          <a:lstStyle/>
          <a:p>
            <a:pPr algn="ctr"/>
            <a:r>
              <a:rPr lang="en-US" sz="2800" b="1" dirty="0"/>
              <a:t>When they came to Marah, they could not drink the water of Marah because it was bitter; therefore it was named Marah.  And the people grumbled against Moses, saying, “What shall we drink?”  And he cried to the LORD, and the LORD showed him a log, and he threw it into the water, and the water became sweet. (Exodus 15:23-25)</a:t>
            </a:r>
          </a:p>
        </p:txBody>
      </p:sp>
    </p:spTree>
    <p:extLst>
      <p:ext uri="{BB962C8B-B14F-4D97-AF65-F5344CB8AC3E}">
        <p14:creationId xmlns:p14="http://schemas.microsoft.com/office/powerpoint/2010/main" val="2465204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153A470-14C5-4D9C-AA7F-D126903C8A3B}"/>
              </a:ext>
            </a:extLst>
          </p:cNvPr>
          <p:cNvPicPr>
            <a:picLocks noChangeAspect="1"/>
          </p:cNvPicPr>
          <p:nvPr/>
        </p:nvPicPr>
        <p:blipFill rotWithShape="1">
          <a:blip r:embed="rId2">
            <a:alphaModFix/>
          </a:blip>
          <a:srcRect l="20493" r="19137" b="1"/>
          <a:stretch/>
        </p:blipFill>
        <p:spPr>
          <a:xfrm>
            <a:off x="5797543" y="10"/>
            <a:ext cx="6394152" cy="6857990"/>
          </a:xfrm>
          <a:prstGeom prst="rect">
            <a:avLst/>
          </a:prstGeom>
        </p:spPr>
      </p:pic>
      <p:pic>
        <p:nvPicPr>
          <p:cNvPr id="11"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CBAD58C8-5875-4543-A0D3-F0EB82C19C7F}"/>
              </a:ext>
            </a:extLst>
          </p:cNvPr>
          <p:cNvSpPr>
            <a:spLocks noGrp="1"/>
          </p:cNvSpPr>
          <p:nvPr>
            <p:ph type="title"/>
          </p:nvPr>
        </p:nvSpPr>
        <p:spPr>
          <a:xfrm>
            <a:off x="103440" y="140062"/>
            <a:ext cx="6276285" cy="1311664"/>
          </a:xfrm>
        </p:spPr>
        <p:txBody>
          <a:bodyPr>
            <a:noAutofit/>
          </a:bodyPr>
          <a:lstStyle/>
          <a:p>
            <a:pPr algn="ctr"/>
            <a:r>
              <a:rPr lang="en-US" sz="5400" b="1" dirty="0">
                <a:solidFill>
                  <a:srgbClr val="D05035"/>
                </a:solidFill>
                <a:latin typeface="Arial Black" panose="020B0A04020102020204" pitchFamily="34" charset="0"/>
              </a:rPr>
              <a:t>Wandering In The Wilderness</a:t>
            </a:r>
          </a:p>
        </p:txBody>
      </p:sp>
      <p:sp>
        <p:nvSpPr>
          <p:cNvPr id="5" name="Rectangle 4">
            <a:extLst>
              <a:ext uri="{FF2B5EF4-FFF2-40B4-BE49-F238E27FC236}">
                <a16:creationId xmlns:a16="http://schemas.microsoft.com/office/drawing/2014/main" id="{58E2EF50-9C8E-4BF7-AEEC-D0A46A78B3DF}"/>
              </a:ext>
            </a:extLst>
          </p:cNvPr>
          <p:cNvSpPr/>
          <p:nvPr/>
        </p:nvSpPr>
        <p:spPr>
          <a:xfrm>
            <a:off x="103440" y="1965476"/>
            <a:ext cx="5783010" cy="4493538"/>
          </a:xfrm>
          <a:prstGeom prst="rect">
            <a:avLst/>
          </a:prstGeom>
        </p:spPr>
        <p:txBody>
          <a:bodyPr wrap="square">
            <a:spAutoFit/>
          </a:bodyPr>
          <a:lstStyle/>
          <a:p>
            <a:pPr algn="ctr"/>
            <a:r>
              <a:rPr lang="en-US" sz="2200" b="1" dirty="0"/>
              <a:t>the whole congregation of the people of Israel grumbled against Moses and Aaron in the wilderness, and the people of Israel said to them, “Would that we had died by the hand of the LORD in the land of Egypt, when we sat by the meat pots and ate bread to the full, for you have brought us out into this wilderness to kill this whole assembly with hunger.”  Then the LORD said to Moses, “Behold, I am about to rain bread from heaven for you, and the people shall go out and gather a day's portion every day, that I may test them, whether they will walk in my law or not.  (Exodus 16:2-4)</a:t>
            </a:r>
          </a:p>
        </p:txBody>
      </p:sp>
    </p:spTree>
    <p:extLst>
      <p:ext uri="{BB962C8B-B14F-4D97-AF65-F5344CB8AC3E}">
        <p14:creationId xmlns:p14="http://schemas.microsoft.com/office/powerpoint/2010/main" val="7668711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153A470-14C5-4D9C-AA7F-D126903C8A3B}"/>
              </a:ext>
            </a:extLst>
          </p:cNvPr>
          <p:cNvPicPr>
            <a:picLocks noChangeAspect="1"/>
          </p:cNvPicPr>
          <p:nvPr/>
        </p:nvPicPr>
        <p:blipFill rotWithShape="1">
          <a:blip r:embed="rId2">
            <a:alphaModFix/>
          </a:blip>
          <a:srcRect l="20493" r="19137" b="1"/>
          <a:stretch/>
        </p:blipFill>
        <p:spPr>
          <a:xfrm>
            <a:off x="5797543" y="10"/>
            <a:ext cx="6394152" cy="6857990"/>
          </a:xfrm>
          <a:prstGeom prst="rect">
            <a:avLst/>
          </a:prstGeom>
        </p:spPr>
      </p:pic>
      <p:pic>
        <p:nvPicPr>
          <p:cNvPr id="11"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CBAD58C8-5875-4543-A0D3-F0EB82C19C7F}"/>
              </a:ext>
            </a:extLst>
          </p:cNvPr>
          <p:cNvSpPr>
            <a:spLocks noGrp="1"/>
          </p:cNvSpPr>
          <p:nvPr>
            <p:ph type="title"/>
          </p:nvPr>
        </p:nvSpPr>
        <p:spPr>
          <a:xfrm>
            <a:off x="103440" y="140062"/>
            <a:ext cx="6276285" cy="1311664"/>
          </a:xfrm>
        </p:spPr>
        <p:txBody>
          <a:bodyPr>
            <a:noAutofit/>
          </a:bodyPr>
          <a:lstStyle/>
          <a:p>
            <a:pPr algn="ctr"/>
            <a:r>
              <a:rPr lang="en-US" sz="5400" b="1" dirty="0">
                <a:solidFill>
                  <a:srgbClr val="D05035"/>
                </a:solidFill>
                <a:latin typeface="Arial Black" panose="020B0A04020102020204" pitchFamily="34" charset="0"/>
              </a:rPr>
              <a:t>Wandering In The Wilderness</a:t>
            </a:r>
          </a:p>
        </p:txBody>
      </p:sp>
      <p:sp>
        <p:nvSpPr>
          <p:cNvPr id="5" name="Rectangle 4">
            <a:extLst>
              <a:ext uri="{FF2B5EF4-FFF2-40B4-BE49-F238E27FC236}">
                <a16:creationId xmlns:a16="http://schemas.microsoft.com/office/drawing/2014/main" id="{58E2EF50-9C8E-4BF7-AEEC-D0A46A78B3DF}"/>
              </a:ext>
            </a:extLst>
          </p:cNvPr>
          <p:cNvSpPr/>
          <p:nvPr/>
        </p:nvSpPr>
        <p:spPr>
          <a:xfrm>
            <a:off x="103440" y="1965476"/>
            <a:ext cx="5783010" cy="4832092"/>
          </a:xfrm>
          <a:prstGeom prst="rect">
            <a:avLst/>
          </a:prstGeom>
        </p:spPr>
        <p:txBody>
          <a:bodyPr wrap="square">
            <a:spAutoFit/>
          </a:bodyPr>
          <a:lstStyle/>
          <a:p>
            <a:pPr algn="ctr"/>
            <a:r>
              <a:rPr lang="en-US" sz="2200" b="1" dirty="0"/>
              <a:t> On the morning of the third day there were thunders and lightnings and a thick cloud on the mountain and a very loud trumpet blast, so that all the people in the camp trembled.  Then Moses brought the people out of the camp to meet God, and they took their stand at the foot of the mountain.  Now Mount Sinai was wrapped in smoke because the LORD had descended on it in fire. The smoke of it went up like the smoke of a kiln, and the whole mountain trembled greatly.  And as the sound of the trumpet grew louder and louder, Moses spoke, and God answered him in thunder.  (Exodus 19:16-19) </a:t>
            </a:r>
          </a:p>
        </p:txBody>
      </p:sp>
    </p:spTree>
    <p:extLst>
      <p:ext uri="{BB962C8B-B14F-4D97-AF65-F5344CB8AC3E}">
        <p14:creationId xmlns:p14="http://schemas.microsoft.com/office/powerpoint/2010/main" val="13591478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153A470-14C5-4D9C-AA7F-D126903C8A3B}"/>
              </a:ext>
            </a:extLst>
          </p:cNvPr>
          <p:cNvPicPr>
            <a:picLocks noChangeAspect="1"/>
          </p:cNvPicPr>
          <p:nvPr/>
        </p:nvPicPr>
        <p:blipFill rotWithShape="1">
          <a:blip r:embed="rId2">
            <a:alphaModFix/>
          </a:blip>
          <a:srcRect l="20493" r="19137" b="1"/>
          <a:stretch/>
        </p:blipFill>
        <p:spPr>
          <a:xfrm>
            <a:off x="5797543" y="10"/>
            <a:ext cx="6394152" cy="6857990"/>
          </a:xfrm>
          <a:prstGeom prst="rect">
            <a:avLst/>
          </a:prstGeom>
        </p:spPr>
      </p:pic>
      <p:pic>
        <p:nvPicPr>
          <p:cNvPr id="11"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CBAD58C8-5875-4543-A0D3-F0EB82C19C7F}"/>
              </a:ext>
            </a:extLst>
          </p:cNvPr>
          <p:cNvSpPr>
            <a:spLocks noGrp="1"/>
          </p:cNvSpPr>
          <p:nvPr>
            <p:ph type="title"/>
          </p:nvPr>
        </p:nvSpPr>
        <p:spPr>
          <a:xfrm>
            <a:off x="103440" y="140062"/>
            <a:ext cx="6276285" cy="1311664"/>
          </a:xfrm>
        </p:spPr>
        <p:txBody>
          <a:bodyPr>
            <a:noAutofit/>
          </a:bodyPr>
          <a:lstStyle/>
          <a:p>
            <a:pPr algn="ctr"/>
            <a:r>
              <a:rPr lang="en-US" sz="5400" b="1" dirty="0">
                <a:solidFill>
                  <a:srgbClr val="D05035"/>
                </a:solidFill>
                <a:latin typeface="Arial Black" panose="020B0A04020102020204" pitchFamily="34" charset="0"/>
              </a:rPr>
              <a:t>Wandering In The Wilderness</a:t>
            </a:r>
          </a:p>
        </p:txBody>
      </p:sp>
      <p:sp>
        <p:nvSpPr>
          <p:cNvPr id="5" name="Rectangle 4">
            <a:extLst>
              <a:ext uri="{FF2B5EF4-FFF2-40B4-BE49-F238E27FC236}">
                <a16:creationId xmlns:a16="http://schemas.microsoft.com/office/drawing/2014/main" id="{58E2EF50-9C8E-4BF7-AEEC-D0A46A78B3DF}"/>
              </a:ext>
            </a:extLst>
          </p:cNvPr>
          <p:cNvSpPr/>
          <p:nvPr/>
        </p:nvSpPr>
        <p:spPr>
          <a:xfrm>
            <a:off x="103440" y="1965476"/>
            <a:ext cx="5783010" cy="4832092"/>
          </a:xfrm>
          <a:prstGeom prst="rect">
            <a:avLst/>
          </a:prstGeom>
        </p:spPr>
        <p:txBody>
          <a:bodyPr wrap="square">
            <a:spAutoFit/>
          </a:bodyPr>
          <a:lstStyle/>
          <a:p>
            <a:pPr algn="ctr"/>
            <a:r>
              <a:rPr lang="en-US" sz="2200" b="1" dirty="0"/>
              <a:t>Then the cloud covered the tent of meeting, and the glory of the LORD filled the tabernacle.  And Moses was not able to enter the tent of meeting because the cloud settled on it, and the glory of the LORD filled the tabernacle. Throughout all their journeys, whenever the cloud was taken up from over the tabernacle, the people of Israel would set out.  But if the cloud was not taken up, then they did not set out till the day that it was taken up.  For the cloud of the LORD was on the tabernacle by day, and fire was in it by night, in the sight of all the house of Israel throughout all their journeys. (Exodus 40:34-38) </a:t>
            </a:r>
          </a:p>
        </p:txBody>
      </p:sp>
    </p:spTree>
    <p:extLst>
      <p:ext uri="{BB962C8B-B14F-4D97-AF65-F5344CB8AC3E}">
        <p14:creationId xmlns:p14="http://schemas.microsoft.com/office/powerpoint/2010/main" val="27134428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153A470-14C5-4D9C-AA7F-D126903C8A3B}"/>
              </a:ext>
            </a:extLst>
          </p:cNvPr>
          <p:cNvPicPr>
            <a:picLocks noChangeAspect="1"/>
          </p:cNvPicPr>
          <p:nvPr/>
        </p:nvPicPr>
        <p:blipFill rotWithShape="1">
          <a:blip r:embed="rId2">
            <a:alphaModFix/>
          </a:blip>
          <a:srcRect l="20493" r="19137" b="1"/>
          <a:stretch/>
        </p:blipFill>
        <p:spPr>
          <a:xfrm>
            <a:off x="5797543" y="10"/>
            <a:ext cx="6394152" cy="6857990"/>
          </a:xfrm>
          <a:prstGeom prst="rect">
            <a:avLst/>
          </a:prstGeom>
        </p:spPr>
      </p:pic>
      <p:pic>
        <p:nvPicPr>
          <p:cNvPr id="11"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CBAD58C8-5875-4543-A0D3-F0EB82C19C7F}"/>
              </a:ext>
            </a:extLst>
          </p:cNvPr>
          <p:cNvSpPr>
            <a:spLocks noGrp="1"/>
          </p:cNvSpPr>
          <p:nvPr>
            <p:ph type="title"/>
          </p:nvPr>
        </p:nvSpPr>
        <p:spPr>
          <a:xfrm>
            <a:off x="103440" y="140062"/>
            <a:ext cx="6276285" cy="1311664"/>
          </a:xfrm>
        </p:spPr>
        <p:txBody>
          <a:bodyPr>
            <a:noAutofit/>
          </a:bodyPr>
          <a:lstStyle/>
          <a:p>
            <a:pPr algn="ctr"/>
            <a:r>
              <a:rPr lang="en-US" sz="5400" b="1" dirty="0">
                <a:solidFill>
                  <a:srgbClr val="D05035"/>
                </a:solidFill>
                <a:latin typeface="Arial Black" panose="020B0A04020102020204" pitchFamily="34" charset="0"/>
              </a:rPr>
              <a:t>Wandering In The Wilderness</a:t>
            </a:r>
          </a:p>
        </p:txBody>
      </p:sp>
      <p:sp>
        <p:nvSpPr>
          <p:cNvPr id="5" name="Rectangle 4">
            <a:extLst>
              <a:ext uri="{FF2B5EF4-FFF2-40B4-BE49-F238E27FC236}">
                <a16:creationId xmlns:a16="http://schemas.microsoft.com/office/drawing/2014/main" id="{58E2EF50-9C8E-4BF7-AEEC-D0A46A78B3DF}"/>
              </a:ext>
            </a:extLst>
          </p:cNvPr>
          <p:cNvSpPr/>
          <p:nvPr/>
        </p:nvSpPr>
        <p:spPr>
          <a:xfrm>
            <a:off x="103440" y="1965476"/>
            <a:ext cx="5848324" cy="4832092"/>
          </a:xfrm>
          <a:prstGeom prst="rect">
            <a:avLst/>
          </a:prstGeom>
        </p:spPr>
        <p:txBody>
          <a:bodyPr wrap="square">
            <a:spAutoFit/>
          </a:bodyPr>
          <a:lstStyle/>
          <a:p>
            <a:pPr algn="ctr"/>
            <a:r>
              <a:rPr lang="en-US" sz="2800" b="1" dirty="0"/>
              <a:t> Now the rabble that was among them had a strong craving. And the people of Israel also wept again and said, “Oh that we had meat to eat!  We remember the fish we ate in Egypt that cost nothing, the cucumbers, the melons, the leeks, the onions, and the garlic. But now our strength is dried up, and there is nothing at all but this manna to look at.”  (Numbers 11:4-6)</a:t>
            </a:r>
            <a:r>
              <a:rPr lang="en-US" sz="2200" b="1" dirty="0"/>
              <a:t> </a:t>
            </a:r>
          </a:p>
        </p:txBody>
      </p:sp>
    </p:spTree>
    <p:extLst>
      <p:ext uri="{BB962C8B-B14F-4D97-AF65-F5344CB8AC3E}">
        <p14:creationId xmlns:p14="http://schemas.microsoft.com/office/powerpoint/2010/main" val="17692775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TotalTime>
  <Words>1580</Words>
  <Application>Microsoft Office PowerPoint</Application>
  <PresentationFormat>Widescreen</PresentationFormat>
  <Paragraphs>106</Paragraphs>
  <Slides>38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Arial</vt:lpstr>
      <vt:lpstr>Arial Black</vt:lpstr>
      <vt:lpstr>Calibri</vt:lpstr>
      <vt:lpstr>Calibri Light</vt:lpstr>
      <vt:lpstr>Office Theme</vt:lpstr>
      <vt:lpstr>PowerPoint Presentation</vt:lpstr>
      <vt:lpstr>PowerPoint Presentation</vt:lpstr>
      <vt:lpstr>PowerPoint Presentation</vt:lpstr>
      <vt:lpstr>Seventeen  Bible Time Periods</vt:lpstr>
      <vt:lpstr>Wandering In The Wilderness</vt:lpstr>
      <vt:lpstr>Wandering In The Wilderness</vt:lpstr>
      <vt:lpstr>Wandering In The Wilderness</vt:lpstr>
      <vt:lpstr>Wandering In The Wilderness</vt:lpstr>
      <vt:lpstr>Wandering In The Wilderness</vt:lpstr>
      <vt:lpstr>Wandering In The Wilderness</vt:lpstr>
      <vt:lpstr>Wandering In The Wilderness</vt:lpstr>
      <vt:lpstr>Wandering In The Wilderness</vt:lpstr>
      <vt:lpstr>Wandering In The Wilderness</vt:lpstr>
      <vt:lpstr>Invasion And Conquest</vt:lpstr>
      <vt:lpstr>Invasion And Conquest</vt:lpstr>
      <vt:lpstr>Invasion And Conquest</vt:lpstr>
      <vt:lpstr>Invasion And Conquest</vt:lpstr>
      <vt:lpstr>Invasion And Conquest</vt:lpstr>
      <vt:lpstr>Invasion And Conquest</vt:lpstr>
      <vt:lpstr>The Judges</vt:lpstr>
      <vt:lpstr>The Judges</vt:lpstr>
      <vt:lpstr>The Judges</vt:lpstr>
      <vt:lpstr>The Judges</vt:lpstr>
      <vt:lpstr>The Judges</vt:lpstr>
      <vt:lpstr>Lessons From The Biblical Narrative</vt:lpstr>
      <vt:lpstr>PowerPoint Presentation</vt:lpstr>
      <vt:lpstr>Lessons From The Biblical Narrative</vt:lpstr>
      <vt:lpstr>PowerPoint Presentation</vt:lpstr>
      <vt:lpstr>Lessons From The Biblical Narrative</vt:lpstr>
      <vt:lpstr>PowerPoint Presentation</vt:lpstr>
      <vt:lpstr>Lessons From The Biblical Narrative</vt:lpstr>
      <vt:lpstr>PowerPoint Presentation</vt:lpstr>
      <vt:lpstr>Lessons From The Biblical Narrative</vt:lpstr>
      <vt:lpstr>PowerPoint Presentation</vt:lpstr>
      <vt:lpstr>Lessons From The Biblical Narrative</vt:lpstr>
      <vt:lpstr>PowerPoint Presentation</vt:lpstr>
      <vt:lpstr>If you cut the Bible open at any point it will bleed Jesus Christ</vt:lpstr>
      <vt:lpstr>If you cut the Bible open at any point it will bleed Jesus Christ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 Beard</dc:creator>
  <cp:lastModifiedBy>Aaron Beard</cp:lastModifiedBy>
  <cp:revision>12</cp:revision>
  <dcterms:created xsi:type="dcterms:W3CDTF">2019-05-26T03:43:04Z</dcterms:created>
  <dcterms:modified xsi:type="dcterms:W3CDTF">2019-06-02T14:29:29Z</dcterms:modified>
</cp:coreProperties>
</file>