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94" r:id="rId4"/>
    <p:sldId id="257" r:id="rId5"/>
    <p:sldId id="295" r:id="rId6"/>
    <p:sldId id="258" r:id="rId7"/>
    <p:sldId id="296" r:id="rId8"/>
    <p:sldId id="298" r:id="rId9"/>
    <p:sldId id="299" r:id="rId10"/>
    <p:sldId id="300" r:id="rId11"/>
    <p:sldId id="301" r:id="rId12"/>
    <p:sldId id="297" r:id="rId13"/>
    <p:sldId id="302" r:id="rId14"/>
    <p:sldId id="328" r:id="rId15"/>
    <p:sldId id="329" r:id="rId16"/>
    <p:sldId id="330" r:id="rId17"/>
    <p:sldId id="331" r:id="rId18"/>
    <p:sldId id="332" r:id="rId19"/>
    <p:sldId id="334" r:id="rId20"/>
    <p:sldId id="335" r:id="rId21"/>
    <p:sldId id="336" r:id="rId22"/>
    <p:sldId id="337" r:id="rId23"/>
    <p:sldId id="338" r:id="rId24"/>
    <p:sldId id="339" r:id="rId25"/>
    <p:sldId id="340" r:id="rId26"/>
    <p:sldId id="341" r:id="rId27"/>
    <p:sldId id="32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78" d="100"/>
          <a:sy n="78" d="100"/>
        </p:scale>
        <p:origin x="7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F30EC-EDD1-45AD-82B3-903FF2F74B0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3840BDA-49C2-47F8-A9F9-FC4BE69936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327A1A8-0659-4F2D-9C96-514F3A8CDF3F}"/>
              </a:ext>
            </a:extLst>
          </p:cNvPr>
          <p:cNvSpPr>
            <a:spLocks noGrp="1"/>
          </p:cNvSpPr>
          <p:nvPr>
            <p:ph type="dt" sz="half" idx="10"/>
          </p:nvPr>
        </p:nvSpPr>
        <p:spPr/>
        <p:txBody>
          <a:bodyPr/>
          <a:lstStyle/>
          <a:p>
            <a:fld id="{4FC5B8CE-C89C-45BE-9276-0DB34CD0B93C}" type="datetimeFigureOut">
              <a:rPr lang="en-US" smtClean="0"/>
              <a:t>8/25/2019</a:t>
            </a:fld>
            <a:endParaRPr lang="en-US"/>
          </a:p>
        </p:txBody>
      </p:sp>
      <p:sp>
        <p:nvSpPr>
          <p:cNvPr id="5" name="Footer Placeholder 4">
            <a:extLst>
              <a:ext uri="{FF2B5EF4-FFF2-40B4-BE49-F238E27FC236}">
                <a16:creationId xmlns:a16="http://schemas.microsoft.com/office/drawing/2014/main" id="{22F45464-492C-4F65-9B98-5608D07F16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BF932A-5126-44FD-951C-3DF704DCA18D}"/>
              </a:ext>
            </a:extLst>
          </p:cNvPr>
          <p:cNvSpPr>
            <a:spLocks noGrp="1"/>
          </p:cNvSpPr>
          <p:nvPr>
            <p:ph type="sldNum" sz="quarter" idx="12"/>
          </p:nvPr>
        </p:nvSpPr>
        <p:spPr/>
        <p:txBody>
          <a:bodyPr/>
          <a:lstStyle/>
          <a:p>
            <a:fld id="{497EE340-08D6-4212-A49F-07527C5DE82B}" type="slidenum">
              <a:rPr lang="en-US" smtClean="0"/>
              <a:t>‹#›</a:t>
            </a:fld>
            <a:endParaRPr lang="en-US"/>
          </a:p>
        </p:txBody>
      </p:sp>
    </p:spTree>
    <p:extLst>
      <p:ext uri="{BB962C8B-B14F-4D97-AF65-F5344CB8AC3E}">
        <p14:creationId xmlns:p14="http://schemas.microsoft.com/office/powerpoint/2010/main" val="3828229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A75A3-93D9-4510-91BA-3BF8A87BD3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A5FD499-BA09-4BFD-B7DB-25286B806C1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1E1138-7C74-4E02-9A6D-3D1F44EEE0BB}"/>
              </a:ext>
            </a:extLst>
          </p:cNvPr>
          <p:cNvSpPr>
            <a:spLocks noGrp="1"/>
          </p:cNvSpPr>
          <p:nvPr>
            <p:ph type="dt" sz="half" idx="10"/>
          </p:nvPr>
        </p:nvSpPr>
        <p:spPr/>
        <p:txBody>
          <a:bodyPr/>
          <a:lstStyle/>
          <a:p>
            <a:fld id="{4FC5B8CE-C89C-45BE-9276-0DB34CD0B93C}" type="datetimeFigureOut">
              <a:rPr lang="en-US" smtClean="0"/>
              <a:t>8/25/2019</a:t>
            </a:fld>
            <a:endParaRPr lang="en-US"/>
          </a:p>
        </p:txBody>
      </p:sp>
      <p:sp>
        <p:nvSpPr>
          <p:cNvPr id="5" name="Footer Placeholder 4">
            <a:extLst>
              <a:ext uri="{FF2B5EF4-FFF2-40B4-BE49-F238E27FC236}">
                <a16:creationId xmlns:a16="http://schemas.microsoft.com/office/drawing/2014/main" id="{0B3ACF27-C80F-40B8-BE33-E6481AB0B1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5969A8-6401-4B13-B41A-73ACC3A4EC3F}"/>
              </a:ext>
            </a:extLst>
          </p:cNvPr>
          <p:cNvSpPr>
            <a:spLocks noGrp="1"/>
          </p:cNvSpPr>
          <p:nvPr>
            <p:ph type="sldNum" sz="quarter" idx="12"/>
          </p:nvPr>
        </p:nvSpPr>
        <p:spPr/>
        <p:txBody>
          <a:bodyPr/>
          <a:lstStyle/>
          <a:p>
            <a:fld id="{497EE340-08D6-4212-A49F-07527C5DE82B}" type="slidenum">
              <a:rPr lang="en-US" smtClean="0"/>
              <a:t>‹#›</a:t>
            </a:fld>
            <a:endParaRPr lang="en-US"/>
          </a:p>
        </p:txBody>
      </p:sp>
    </p:spTree>
    <p:extLst>
      <p:ext uri="{BB962C8B-B14F-4D97-AF65-F5344CB8AC3E}">
        <p14:creationId xmlns:p14="http://schemas.microsoft.com/office/powerpoint/2010/main" val="2728580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81D228-8E9D-467C-85AC-E1D579128E5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BEBCD55-52EB-4FD0-A72F-3A6CC7D8FB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E25ABF-DE01-454D-BDD0-93FB02516728}"/>
              </a:ext>
            </a:extLst>
          </p:cNvPr>
          <p:cNvSpPr>
            <a:spLocks noGrp="1"/>
          </p:cNvSpPr>
          <p:nvPr>
            <p:ph type="dt" sz="half" idx="10"/>
          </p:nvPr>
        </p:nvSpPr>
        <p:spPr/>
        <p:txBody>
          <a:bodyPr/>
          <a:lstStyle/>
          <a:p>
            <a:fld id="{4FC5B8CE-C89C-45BE-9276-0DB34CD0B93C}" type="datetimeFigureOut">
              <a:rPr lang="en-US" smtClean="0"/>
              <a:t>8/25/2019</a:t>
            </a:fld>
            <a:endParaRPr lang="en-US"/>
          </a:p>
        </p:txBody>
      </p:sp>
      <p:sp>
        <p:nvSpPr>
          <p:cNvPr id="5" name="Footer Placeholder 4">
            <a:extLst>
              <a:ext uri="{FF2B5EF4-FFF2-40B4-BE49-F238E27FC236}">
                <a16:creationId xmlns:a16="http://schemas.microsoft.com/office/drawing/2014/main" id="{750A9223-B8F9-493E-96DC-865D1A44C6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823236-648E-4A18-A7E1-E2FE27237856}"/>
              </a:ext>
            </a:extLst>
          </p:cNvPr>
          <p:cNvSpPr>
            <a:spLocks noGrp="1"/>
          </p:cNvSpPr>
          <p:nvPr>
            <p:ph type="sldNum" sz="quarter" idx="12"/>
          </p:nvPr>
        </p:nvSpPr>
        <p:spPr/>
        <p:txBody>
          <a:bodyPr/>
          <a:lstStyle/>
          <a:p>
            <a:fld id="{497EE340-08D6-4212-A49F-07527C5DE82B}" type="slidenum">
              <a:rPr lang="en-US" smtClean="0"/>
              <a:t>‹#›</a:t>
            </a:fld>
            <a:endParaRPr lang="en-US"/>
          </a:p>
        </p:txBody>
      </p:sp>
    </p:spTree>
    <p:extLst>
      <p:ext uri="{BB962C8B-B14F-4D97-AF65-F5344CB8AC3E}">
        <p14:creationId xmlns:p14="http://schemas.microsoft.com/office/powerpoint/2010/main" val="2489517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1E302-9DBC-4084-90AD-5F3E7D0AE9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36E671-B393-490A-A604-19CEC1F2CB5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538E3C-1367-4EF1-9EB0-1517F57FC9C8}"/>
              </a:ext>
            </a:extLst>
          </p:cNvPr>
          <p:cNvSpPr>
            <a:spLocks noGrp="1"/>
          </p:cNvSpPr>
          <p:nvPr>
            <p:ph type="dt" sz="half" idx="10"/>
          </p:nvPr>
        </p:nvSpPr>
        <p:spPr/>
        <p:txBody>
          <a:bodyPr/>
          <a:lstStyle/>
          <a:p>
            <a:fld id="{4FC5B8CE-C89C-45BE-9276-0DB34CD0B93C}" type="datetimeFigureOut">
              <a:rPr lang="en-US" smtClean="0"/>
              <a:t>8/25/2019</a:t>
            </a:fld>
            <a:endParaRPr lang="en-US"/>
          </a:p>
        </p:txBody>
      </p:sp>
      <p:sp>
        <p:nvSpPr>
          <p:cNvPr id="5" name="Footer Placeholder 4">
            <a:extLst>
              <a:ext uri="{FF2B5EF4-FFF2-40B4-BE49-F238E27FC236}">
                <a16:creationId xmlns:a16="http://schemas.microsoft.com/office/drawing/2014/main" id="{D22137B8-A7DC-4B7F-BB2F-6157BE68A4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7A7F94-D789-43EF-B7BE-A950B4673A3A}"/>
              </a:ext>
            </a:extLst>
          </p:cNvPr>
          <p:cNvSpPr>
            <a:spLocks noGrp="1"/>
          </p:cNvSpPr>
          <p:nvPr>
            <p:ph type="sldNum" sz="quarter" idx="12"/>
          </p:nvPr>
        </p:nvSpPr>
        <p:spPr/>
        <p:txBody>
          <a:bodyPr/>
          <a:lstStyle/>
          <a:p>
            <a:fld id="{497EE340-08D6-4212-A49F-07527C5DE82B}" type="slidenum">
              <a:rPr lang="en-US" smtClean="0"/>
              <a:t>‹#›</a:t>
            </a:fld>
            <a:endParaRPr lang="en-US"/>
          </a:p>
        </p:txBody>
      </p:sp>
    </p:spTree>
    <p:extLst>
      <p:ext uri="{BB962C8B-B14F-4D97-AF65-F5344CB8AC3E}">
        <p14:creationId xmlns:p14="http://schemas.microsoft.com/office/powerpoint/2010/main" val="1669011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77F75-7DF5-4143-8AF3-E9E6EAB1485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4B7AFA2-1862-4AAA-91BE-DC0823E332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ADAD11-CE20-468E-8151-82CF5D276747}"/>
              </a:ext>
            </a:extLst>
          </p:cNvPr>
          <p:cNvSpPr>
            <a:spLocks noGrp="1"/>
          </p:cNvSpPr>
          <p:nvPr>
            <p:ph type="dt" sz="half" idx="10"/>
          </p:nvPr>
        </p:nvSpPr>
        <p:spPr/>
        <p:txBody>
          <a:bodyPr/>
          <a:lstStyle/>
          <a:p>
            <a:fld id="{4FC5B8CE-C89C-45BE-9276-0DB34CD0B93C}" type="datetimeFigureOut">
              <a:rPr lang="en-US" smtClean="0"/>
              <a:t>8/25/2019</a:t>
            </a:fld>
            <a:endParaRPr lang="en-US"/>
          </a:p>
        </p:txBody>
      </p:sp>
      <p:sp>
        <p:nvSpPr>
          <p:cNvPr id="5" name="Footer Placeholder 4">
            <a:extLst>
              <a:ext uri="{FF2B5EF4-FFF2-40B4-BE49-F238E27FC236}">
                <a16:creationId xmlns:a16="http://schemas.microsoft.com/office/drawing/2014/main" id="{66EED0DA-3A03-40DE-AA33-25B6210897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81CDB6-DA5A-4427-AB78-3588E71D5991}"/>
              </a:ext>
            </a:extLst>
          </p:cNvPr>
          <p:cNvSpPr>
            <a:spLocks noGrp="1"/>
          </p:cNvSpPr>
          <p:nvPr>
            <p:ph type="sldNum" sz="quarter" idx="12"/>
          </p:nvPr>
        </p:nvSpPr>
        <p:spPr/>
        <p:txBody>
          <a:bodyPr/>
          <a:lstStyle/>
          <a:p>
            <a:fld id="{497EE340-08D6-4212-A49F-07527C5DE82B}" type="slidenum">
              <a:rPr lang="en-US" smtClean="0"/>
              <a:t>‹#›</a:t>
            </a:fld>
            <a:endParaRPr lang="en-US"/>
          </a:p>
        </p:txBody>
      </p:sp>
    </p:spTree>
    <p:extLst>
      <p:ext uri="{BB962C8B-B14F-4D97-AF65-F5344CB8AC3E}">
        <p14:creationId xmlns:p14="http://schemas.microsoft.com/office/powerpoint/2010/main" val="2906816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49A6A-E4DE-4808-9032-4181AF5D59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E3B4C4-5688-4143-95A9-5EB6380F1D6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9C5D2A-01FE-4391-8DD4-ADCB5E3F91F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698A66-6DB8-4B38-B34F-CEAE74DDE784}"/>
              </a:ext>
            </a:extLst>
          </p:cNvPr>
          <p:cNvSpPr>
            <a:spLocks noGrp="1"/>
          </p:cNvSpPr>
          <p:nvPr>
            <p:ph type="dt" sz="half" idx="10"/>
          </p:nvPr>
        </p:nvSpPr>
        <p:spPr/>
        <p:txBody>
          <a:bodyPr/>
          <a:lstStyle/>
          <a:p>
            <a:fld id="{4FC5B8CE-C89C-45BE-9276-0DB34CD0B93C}" type="datetimeFigureOut">
              <a:rPr lang="en-US" smtClean="0"/>
              <a:t>8/25/2019</a:t>
            </a:fld>
            <a:endParaRPr lang="en-US"/>
          </a:p>
        </p:txBody>
      </p:sp>
      <p:sp>
        <p:nvSpPr>
          <p:cNvPr id="6" name="Footer Placeholder 5">
            <a:extLst>
              <a:ext uri="{FF2B5EF4-FFF2-40B4-BE49-F238E27FC236}">
                <a16:creationId xmlns:a16="http://schemas.microsoft.com/office/drawing/2014/main" id="{C97EE735-F01C-49FA-9CAB-5E02022B43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3362AF-A06A-45DF-B95F-94EEB6A50301}"/>
              </a:ext>
            </a:extLst>
          </p:cNvPr>
          <p:cNvSpPr>
            <a:spLocks noGrp="1"/>
          </p:cNvSpPr>
          <p:nvPr>
            <p:ph type="sldNum" sz="quarter" idx="12"/>
          </p:nvPr>
        </p:nvSpPr>
        <p:spPr/>
        <p:txBody>
          <a:bodyPr/>
          <a:lstStyle/>
          <a:p>
            <a:fld id="{497EE340-08D6-4212-A49F-07527C5DE82B}" type="slidenum">
              <a:rPr lang="en-US" smtClean="0"/>
              <a:t>‹#›</a:t>
            </a:fld>
            <a:endParaRPr lang="en-US"/>
          </a:p>
        </p:txBody>
      </p:sp>
    </p:spTree>
    <p:extLst>
      <p:ext uri="{BB962C8B-B14F-4D97-AF65-F5344CB8AC3E}">
        <p14:creationId xmlns:p14="http://schemas.microsoft.com/office/powerpoint/2010/main" val="2804531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44B40-1CDE-4B5E-82EB-E145C4624F0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F5B2F1E-2F25-490A-A0CF-0C3F55A2F1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861F03-DEAE-4EB4-A75C-691267BDDDB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2D9D8C-BB0E-440D-B600-975AE0597F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5E2EDE-D9A7-464A-BF6C-BBFAE1EACC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4BA72B2-030E-4142-B1C8-E5D98A922D47}"/>
              </a:ext>
            </a:extLst>
          </p:cNvPr>
          <p:cNvSpPr>
            <a:spLocks noGrp="1"/>
          </p:cNvSpPr>
          <p:nvPr>
            <p:ph type="dt" sz="half" idx="10"/>
          </p:nvPr>
        </p:nvSpPr>
        <p:spPr/>
        <p:txBody>
          <a:bodyPr/>
          <a:lstStyle/>
          <a:p>
            <a:fld id="{4FC5B8CE-C89C-45BE-9276-0DB34CD0B93C}" type="datetimeFigureOut">
              <a:rPr lang="en-US" smtClean="0"/>
              <a:t>8/25/2019</a:t>
            </a:fld>
            <a:endParaRPr lang="en-US"/>
          </a:p>
        </p:txBody>
      </p:sp>
      <p:sp>
        <p:nvSpPr>
          <p:cNvPr id="8" name="Footer Placeholder 7">
            <a:extLst>
              <a:ext uri="{FF2B5EF4-FFF2-40B4-BE49-F238E27FC236}">
                <a16:creationId xmlns:a16="http://schemas.microsoft.com/office/drawing/2014/main" id="{8D3DC93C-4549-4BE3-9A2A-6F624C8582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696EBD1-75F1-406A-A9F2-1D6772B60AD3}"/>
              </a:ext>
            </a:extLst>
          </p:cNvPr>
          <p:cNvSpPr>
            <a:spLocks noGrp="1"/>
          </p:cNvSpPr>
          <p:nvPr>
            <p:ph type="sldNum" sz="quarter" idx="12"/>
          </p:nvPr>
        </p:nvSpPr>
        <p:spPr/>
        <p:txBody>
          <a:bodyPr/>
          <a:lstStyle/>
          <a:p>
            <a:fld id="{497EE340-08D6-4212-A49F-07527C5DE82B}" type="slidenum">
              <a:rPr lang="en-US" smtClean="0"/>
              <a:t>‹#›</a:t>
            </a:fld>
            <a:endParaRPr lang="en-US"/>
          </a:p>
        </p:txBody>
      </p:sp>
    </p:spTree>
    <p:extLst>
      <p:ext uri="{BB962C8B-B14F-4D97-AF65-F5344CB8AC3E}">
        <p14:creationId xmlns:p14="http://schemas.microsoft.com/office/powerpoint/2010/main" val="193954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5D2D9-4D1A-49A3-B8AC-E383EEF0C9E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4E1B3E5-1A74-47C7-B4A8-95D573218C00}"/>
              </a:ext>
            </a:extLst>
          </p:cNvPr>
          <p:cNvSpPr>
            <a:spLocks noGrp="1"/>
          </p:cNvSpPr>
          <p:nvPr>
            <p:ph type="dt" sz="half" idx="10"/>
          </p:nvPr>
        </p:nvSpPr>
        <p:spPr/>
        <p:txBody>
          <a:bodyPr/>
          <a:lstStyle/>
          <a:p>
            <a:fld id="{4FC5B8CE-C89C-45BE-9276-0DB34CD0B93C}" type="datetimeFigureOut">
              <a:rPr lang="en-US" smtClean="0"/>
              <a:t>8/25/2019</a:t>
            </a:fld>
            <a:endParaRPr lang="en-US"/>
          </a:p>
        </p:txBody>
      </p:sp>
      <p:sp>
        <p:nvSpPr>
          <p:cNvPr id="4" name="Footer Placeholder 3">
            <a:extLst>
              <a:ext uri="{FF2B5EF4-FFF2-40B4-BE49-F238E27FC236}">
                <a16:creationId xmlns:a16="http://schemas.microsoft.com/office/drawing/2014/main" id="{67F47F51-93AC-4F93-87B9-E10417CFA5A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067FCCE-3751-4037-970B-05FA46977A98}"/>
              </a:ext>
            </a:extLst>
          </p:cNvPr>
          <p:cNvSpPr>
            <a:spLocks noGrp="1"/>
          </p:cNvSpPr>
          <p:nvPr>
            <p:ph type="sldNum" sz="quarter" idx="12"/>
          </p:nvPr>
        </p:nvSpPr>
        <p:spPr/>
        <p:txBody>
          <a:bodyPr/>
          <a:lstStyle/>
          <a:p>
            <a:fld id="{497EE340-08D6-4212-A49F-07527C5DE82B}" type="slidenum">
              <a:rPr lang="en-US" smtClean="0"/>
              <a:t>‹#›</a:t>
            </a:fld>
            <a:endParaRPr lang="en-US"/>
          </a:p>
        </p:txBody>
      </p:sp>
    </p:spTree>
    <p:extLst>
      <p:ext uri="{BB962C8B-B14F-4D97-AF65-F5344CB8AC3E}">
        <p14:creationId xmlns:p14="http://schemas.microsoft.com/office/powerpoint/2010/main" val="1673038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42425DA-BFBC-4C60-86C2-E14C339C8460}"/>
              </a:ext>
            </a:extLst>
          </p:cNvPr>
          <p:cNvSpPr>
            <a:spLocks noGrp="1"/>
          </p:cNvSpPr>
          <p:nvPr>
            <p:ph type="dt" sz="half" idx="10"/>
          </p:nvPr>
        </p:nvSpPr>
        <p:spPr/>
        <p:txBody>
          <a:bodyPr/>
          <a:lstStyle/>
          <a:p>
            <a:fld id="{4FC5B8CE-C89C-45BE-9276-0DB34CD0B93C}" type="datetimeFigureOut">
              <a:rPr lang="en-US" smtClean="0"/>
              <a:t>8/25/2019</a:t>
            </a:fld>
            <a:endParaRPr lang="en-US"/>
          </a:p>
        </p:txBody>
      </p:sp>
      <p:sp>
        <p:nvSpPr>
          <p:cNvPr id="3" name="Footer Placeholder 2">
            <a:extLst>
              <a:ext uri="{FF2B5EF4-FFF2-40B4-BE49-F238E27FC236}">
                <a16:creationId xmlns:a16="http://schemas.microsoft.com/office/drawing/2014/main" id="{10B868BF-9DFE-4009-B273-90AA1B993F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9D830C8-39E9-4227-942F-0EDF7BCE0CFD}"/>
              </a:ext>
            </a:extLst>
          </p:cNvPr>
          <p:cNvSpPr>
            <a:spLocks noGrp="1"/>
          </p:cNvSpPr>
          <p:nvPr>
            <p:ph type="sldNum" sz="quarter" idx="12"/>
          </p:nvPr>
        </p:nvSpPr>
        <p:spPr/>
        <p:txBody>
          <a:bodyPr/>
          <a:lstStyle/>
          <a:p>
            <a:fld id="{497EE340-08D6-4212-A49F-07527C5DE82B}" type="slidenum">
              <a:rPr lang="en-US" smtClean="0"/>
              <a:t>‹#›</a:t>
            </a:fld>
            <a:endParaRPr lang="en-US"/>
          </a:p>
        </p:txBody>
      </p:sp>
    </p:spTree>
    <p:extLst>
      <p:ext uri="{BB962C8B-B14F-4D97-AF65-F5344CB8AC3E}">
        <p14:creationId xmlns:p14="http://schemas.microsoft.com/office/powerpoint/2010/main" val="2149908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CB227-CBE4-46A9-AA1D-BFFB1DCAEA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C1B05B3-E782-41E3-A37A-6FB897ACE5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63C1D6-3F33-42FE-8C6F-9946D59A21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4E2C4D-EE76-4BBE-BCB6-D745A310E828}"/>
              </a:ext>
            </a:extLst>
          </p:cNvPr>
          <p:cNvSpPr>
            <a:spLocks noGrp="1"/>
          </p:cNvSpPr>
          <p:nvPr>
            <p:ph type="dt" sz="half" idx="10"/>
          </p:nvPr>
        </p:nvSpPr>
        <p:spPr/>
        <p:txBody>
          <a:bodyPr/>
          <a:lstStyle/>
          <a:p>
            <a:fld id="{4FC5B8CE-C89C-45BE-9276-0DB34CD0B93C}" type="datetimeFigureOut">
              <a:rPr lang="en-US" smtClean="0"/>
              <a:t>8/25/2019</a:t>
            </a:fld>
            <a:endParaRPr lang="en-US"/>
          </a:p>
        </p:txBody>
      </p:sp>
      <p:sp>
        <p:nvSpPr>
          <p:cNvPr id="6" name="Footer Placeholder 5">
            <a:extLst>
              <a:ext uri="{FF2B5EF4-FFF2-40B4-BE49-F238E27FC236}">
                <a16:creationId xmlns:a16="http://schemas.microsoft.com/office/drawing/2014/main" id="{4F263577-849A-4CB0-A588-CF0F3F653A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D5CF2C-1F2B-41F8-9BA0-3E88BCD4539F}"/>
              </a:ext>
            </a:extLst>
          </p:cNvPr>
          <p:cNvSpPr>
            <a:spLocks noGrp="1"/>
          </p:cNvSpPr>
          <p:nvPr>
            <p:ph type="sldNum" sz="quarter" idx="12"/>
          </p:nvPr>
        </p:nvSpPr>
        <p:spPr/>
        <p:txBody>
          <a:bodyPr/>
          <a:lstStyle/>
          <a:p>
            <a:fld id="{497EE340-08D6-4212-A49F-07527C5DE82B}" type="slidenum">
              <a:rPr lang="en-US" smtClean="0"/>
              <a:t>‹#›</a:t>
            </a:fld>
            <a:endParaRPr lang="en-US"/>
          </a:p>
        </p:txBody>
      </p:sp>
    </p:spTree>
    <p:extLst>
      <p:ext uri="{BB962C8B-B14F-4D97-AF65-F5344CB8AC3E}">
        <p14:creationId xmlns:p14="http://schemas.microsoft.com/office/powerpoint/2010/main" val="3684609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714D0-7983-43AD-913C-3D8B7D2B6D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51FCFC-B223-402D-826F-E6D32BDC9B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19D3706-DCC9-48C9-A574-786C214FFC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5DE46B-52D1-4D16-87CF-0ACC1B784BAF}"/>
              </a:ext>
            </a:extLst>
          </p:cNvPr>
          <p:cNvSpPr>
            <a:spLocks noGrp="1"/>
          </p:cNvSpPr>
          <p:nvPr>
            <p:ph type="dt" sz="half" idx="10"/>
          </p:nvPr>
        </p:nvSpPr>
        <p:spPr/>
        <p:txBody>
          <a:bodyPr/>
          <a:lstStyle/>
          <a:p>
            <a:fld id="{4FC5B8CE-C89C-45BE-9276-0DB34CD0B93C}" type="datetimeFigureOut">
              <a:rPr lang="en-US" smtClean="0"/>
              <a:t>8/25/2019</a:t>
            </a:fld>
            <a:endParaRPr lang="en-US"/>
          </a:p>
        </p:txBody>
      </p:sp>
      <p:sp>
        <p:nvSpPr>
          <p:cNvPr id="6" name="Footer Placeholder 5">
            <a:extLst>
              <a:ext uri="{FF2B5EF4-FFF2-40B4-BE49-F238E27FC236}">
                <a16:creationId xmlns:a16="http://schemas.microsoft.com/office/drawing/2014/main" id="{321B2388-6B0C-45C1-BB3E-6C6B6B1A60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9D77FA-CFD7-4F14-AF29-E891FB6109F2}"/>
              </a:ext>
            </a:extLst>
          </p:cNvPr>
          <p:cNvSpPr>
            <a:spLocks noGrp="1"/>
          </p:cNvSpPr>
          <p:nvPr>
            <p:ph type="sldNum" sz="quarter" idx="12"/>
          </p:nvPr>
        </p:nvSpPr>
        <p:spPr/>
        <p:txBody>
          <a:bodyPr/>
          <a:lstStyle/>
          <a:p>
            <a:fld id="{497EE340-08D6-4212-A49F-07527C5DE82B}" type="slidenum">
              <a:rPr lang="en-US" smtClean="0"/>
              <a:t>‹#›</a:t>
            </a:fld>
            <a:endParaRPr lang="en-US"/>
          </a:p>
        </p:txBody>
      </p:sp>
    </p:spTree>
    <p:extLst>
      <p:ext uri="{BB962C8B-B14F-4D97-AF65-F5344CB8AC3E}">
        <p14:creationId xmlns:p14="http://schemas.microsoft.com/office/powerpoint/2010/main" val="2425845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8A27CF-BB92-471D-A8AD-EC9DE214FA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7BD73E2-8FBC-46B7-AE6B-D93915B0BD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27E896-D337-4AF0-A28E-E024A59276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C5B8CE-C89C-45BE-9276-0DB34CD0B93C}" type="datetimeFigureOut">
              <a:rPr lang="en-US" smtClean="0"/>
              <a:t>8/25/2019</a:t>
            </a:fld>
            <a:endParaRPr lang="en-US"/>
          </a:p>
        </p:txBody>
      </p:sp>
      <p:sp>
        <p:nvSpPr>
          <p:cNvPr id="5" name="Footer Placeholder 4">
            <a:extLst>
              <a:ext uri="{FF2B5EF4-FFF2-40B4-BE49-F238E27FC236}">
                <a16:creationId xmlns:a16="http://schemas.microsoft.com/office/drawing/2014/main" id="{C4D4709D-9023-4371-B8E1-39EC4C5D69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FA853CE-F74C-4B80-8708-DA4F7B7E4C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7EE340-08D6-4212-A49F-07527C5DE82B}" type="slidenum">
              <a:rPr lang="en-US" smtClean="0"/>
              <a:t>‹#›</a:t>
            </a:fld>
            <a:endParaRPr lang="en-US"/>
          </a:p>
        </p:txBody>
      </p:sp>
    </p:spTree>
    <p:extLst>
      <p:ext uri="{BB962C8B-B14F-4D97-AF65-F5344CB8AC3E}">
        <p14:creationId xmlns:p14="http://schemas.microsoft.com/office/powerpoint/2010/main" val="3557736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76F77-A275-4740-9497-29E6153D422D}"/>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C975375A-4622-4873-A184-92C0A94C79C0}"/>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AEAF3C69-1360-4972-BA11-D4F024F2077A}"/>
              </a:ext>
            </a:extLst>
          </p:cNvPr>
          <p:cNvPicPr>
            <a:picLocks noChangeAspect="1"/>
          </p:cNvPicPr>
          <p:nvPr/>
        </p:nvPicPr>
        <p:blipFill>
          <a:blip r:embed="rId2"/>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7D7DB5BE-36A3-4C64-B863-514955D53BC2}"/>
              </a:ext>
            </a:extLst>
          </p:cNvPr>
          <p:cNvSpPr/>
          <p:nvPr/>
        </p:nvSpPr>
        <p:spPr>
          <a:xfrm>
            <a:off x="97970" y="5515178"/>
            <a:ext cx="12009665" cy="1292662"/>
          </a:xfrm>
          <a:prstGeom prst="rect">
            <a:avLst/>
          </a:prstGeom>
          <a:solidFill>
            <a:schemeClr val="bg1"/>
          </a:solidFill>
        </p:spPr>
        <p:txBody>
          <a:bodyPr wrap="square">
            <a:spAutoFit/>
          </a:bodyPr>
          <a:lstStyle/>
          <a:p>
            <a:pPr algn="ctr"/>
            <a:r>
              <a:rPr lang="en-US" sz="2600" b="1" dirty="0"/>
              <a:t>Knowing this first of all, that no prophecy of Scripture comes from someone's own interpretation. For no prophecy was ever produced by the will of man, but men spoke from God as they were carried along by the Holy Spirit. (2 Peter 1:20-21)</a:t>
            </a:r>
          </a:p>
        </p:txBody>
      </p:sp>
    </p:spTree>
    <p:extLst>
      <p:ext uri="{BB962C8B-B14F-4D97-AF65-F5344CB8AC3E}">
        <p14:creationId xmlns:p14="http://schemas.microsoft.com/office/powerpoint/2010/main" val="696427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BC2A0FA-589D-4A84-B529-A11A5ECFE9B2}"/>
              </a:ext>
            </a:extLst>
          </p:cNvPr>
          <p:cNvPicPr>
            <a:picLocks noChangeAspect="1"/>
          </p:cNvPicPr>
          <p:nvPr/>
        </p:nvPicPr>
        <p:blipFill>
          <a:blip r:embed="rId2"/>
          <a:stretch>
            <a:fillRect/>
          </a:stretch>
        </p:blipFill>
        <p:spPr>
          <a:xfrm>
            <a:off x="7442791" y="0"/>
            <a:ext cx="4749209" cy="6858000"/>
          </a:xfrm>
          <a:prstGeom prst="rect">
            <a:avLst/>
          </a:prstGeom>
        </p:spPr>
      </p:pic>
      <p:sp>
        <p:nvSpPr>
          <p:cNvPr id="5" name="Multiplication Sign 4">
            <a:extLst>
              <a:ext uri="{FF2B5EF4-FFF2-40B4-BE49-F238E27FC236}">
                <a16:creationId xmlns:a16="http://schemas.microsoft.com/office/drawing/2014/main" id="{A11C7460-5A15-4AE7-B67E-FB1F95791B05}"/>
              </a:ext>
            </a:extLst>
          </p:cNvPr>
          <p:cNvSpPr/>
          <p:nvPr/>
        </p:nvSpPr>
        <p:spPr>
          <a:xfrm>
            <a:off x="8114225" y="73479"/>
            <a:ext cx="4077775" cy="3200400"/>
          </a:xfrm>
          <a:prstGeom prst="mathMultiply">
            <a:avLst/>
          </a:prstGeom>
          <a:solidFill>
            <a:srgbClr val="FF0000"/>
          </a:solidFill>
          <a:ln w="476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6" name="Rectangle 5">
            <a:extLst>
              <a:ext uri="{FF2B5EF4-FFF2-40B4-BE49-F238E27FC236}">
                <a16:creationId xmlns:a16="http://schemas.microsoft.com/office/drawing/2014/main" id="{9FDDBD62-5829-4D6F-8999-C8070E494424}"/>
              </a:ext>
            </a:extLst>
          </p:cNvPr>
          <p:cNvSpPr/>
          <p:nvPr/>
        </p:nvSpPr>
        <p:spPr>
          <a:xfrm>
            <a:off x="48984" y="97615"/>
            <a:ext cx="7331529" cy="6017032"/>
          </a:xfrm>
          <a:prstGeom prst="rect">
            <a:avLst/>
          </a:prstGeom>
        </p:spPr>
        <p:txBody>
          <a:bodyPr wrap="square">
            <a:spAutoFit/>
          </a:bodyPr>
          <a:lstStyle/>
          <a:p>
            <a:pPr algn="ctr"/>
            <a:r>
              <a:rPr lang="en-US" sz="3500" b="1" dirty="0">
                <a:solidFill>
                  <a:schemeClr val="bg1"/>
                </a:solidFill>
              </a:rPr>
              <a:t>And when the king heard the words of the Law, he tore his clothes… “Go, inquire of the LORD for me and for those who are left in Israel and in Judah, concerning the words of the book that has been found. For great is the wrath of the LORD that is poured out on us, because our fathers have not kept the word of the LORD, to do according to all that is written in this book.”  (2 Chron. 34:19, 21)</a:t>
            </a:r>
            <a:endParaRPr lang="en-US" sz="3500" dirty="0"/>
          </a:p>
        </p:txBody>
      </p:sp>
    </p:spTree>
    <p:extLst>
      <p:ext uri="{BB962C8B-B14F-4D97-AF65-F5344CB8AC3E}">
        <p14:creationId xmlns:p14="http://schemas.microsoft.com/office/powerpoint/2010/main" val="1005990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BC2A0FA-589D-4A84-B529-A11A5ECFE9B2}"/>
              </a:ext>
            </a:extLst>
          </p:cNvPr>
          <p:cNvPicPr>
            <a:picLocks noChangeAspect="1"/>
          </p:cNvPicPr>
          <p:nvPr/>
        </p:nvPicPr>
        <p:blipFill>
          <a:blip r:embed="rId2"/>
          <a:stretch>
            <a:fillRect/>
          </a:stretch>
        </p:blipFill>
        <p:spPr>
          <a:xfrm>
            <a:off x="7442791" y="0"/>
            <a:ext cx="4749209" cy="6858000"/>
          </a:xfrm>
          <a:prstGeom prst="rect">
            <a:avLst/>
          </a:prstGeom>
        </p:spPr>
      </p:pic>
      <p:sp>
        <p:nvSpPr>
          <p:cNvPr id="5" name="Multiplication Sign 4">
            <a:extLst>
              <a:ext uri="{FF2B5EF4-FFF2-40B4-BE49-F238E27FC236}">
                <a16:creationId xmlns:a16="http://schemas.microsoft.com/office/drawing/2014/main" id="{A11C7460-5A15-4AE7-B67E-FB1F95791B05}"/>
              </a:ext>
            </a:extLst>
          </p:cNvPr>
          <p:cNvSpPr/>
          <p:nvPr/>
        </p:nvSpPr>
        <p:spPr>
          <a:xfrm>
            <a:off x="8114225" y="73479"/>
            <a:ext cx="4077775" cy="3200400"/>
          </a:xfrm>
          <a:prstGeom prst="mathMultiply">
            <a:avLst/>
          </a:prstGeom>
          <a:solidFill>
            <a:srgbClr val="FF0000"/>
          </a:solidFill>
          <a:ln w="476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6" name="Rectangle 5">
            <a:extLst>
              <a:ext uri="{FF2B5EF4-FFF2-40B4-BE49-F238E27FC236}">
                <a16:creationId xmlns:a16="http://schemas.microsoft.com/office/drawing/2014/main" id="{9FDDBD62-5829-4D6F-8999-C8070E494424}"/>
              </a:ext>
            </a:extLst>
          </p:cNvPr>
          <p:cNvSpPr/>
          <p:nvPr/>
        </p:nvSpPr>
        <p:spPr>
          <a:xfrm>
            <a:off x="48984" y="97615"/>
            <a:ext cx="7331529" cy="6740307"/>
          </a:xfrm>
          <a:prstGeom prst="rect">
            <a:avLst/>
          </a:prstGeom>
        </p:spPr>
        <p:txBody>
          <a:bodyPr wrap="square">
            <a:spAutoFit/>
          </a:bodyPr>
          <a:lstStyle/>
          <a:p>
            <a:pPr algn="ctr"/>
            <a:r>
              <a:rPr lang="en-US" sz="2400" b="1" dirty="0">
                <a:solidFill>
                  <a:schemeClr val="bg1"/>
                </a:solidFill>
              </a:rPr>
              <a:t> Zedekiah was twenty-one years old when he began to reign, and he reigned eleven years in Jerusalem. He did what was evil in the sight of the LORD his God. He did not humble himself before Jeremiah the prophet, who spoke from the mouth of the LORD…  The LORD, the God of their fathers, sent persistently to them by his messengers, because he had compassion on his people and on his dwelling place.  But they kept mocking the messengers of God, despising his words and scoffing at his prophets, until the wrath of the LORD rose against his people, until there was no remedy… He took into exile in Babylon those who had escaped from the sword, and they became servants to him and to his sons until the establishment of the kingdom of Persia, to fulfill the word of the LORD by the mouth of Jeremiah, until the land had enjoyed its Sabbaths. All the days that it lay desolate it kept Sabbath, to fulfill seventy years.                           (2 Chronicles 36:11-12, 15-16, 20-21)  </a:t>
            </a:r>
            <a:endParaRPr lang="en-US" sz="2400" dirty="0"/>
          </a:p>
        </p:txBody>
      </p:sp>
    </p:spTree>
    <p:extLst>
      <p:ext uri="{BB962C8B-B14F-4D97-AF65-F5344CB8AC3E}">
        <p14:creationId xmlns:p14="http://schemas.microsoft.com/office/powerpoint/2010/main" val="3666906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3CBCB-019D-40DD-B338-BEE13194D92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E794280-0F20-4FE8-A979-12C51D0FF726}"/>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908B83EE-F178-4F3E-85DE-6A9A827D1499}"/>
              </a:ext>
            </a:extLst>
          </p:cNvPr>
          <p:cNvPicPr>
            <a:picLocks noChangeAspect="1"/>
          </p:cNvPicPr>
          <p:nvPr/>
        </p:nvPicPr>
        <p:blipFill>
          <a:blip r:embed="rId2"/>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1C2017F-E4C5-4498-BD85-9E2E3FCBB2B5}"/>
              </a:ext>
            </a:extLst>
          </p:cNvPr>
          <p:cNvSpPr/>
          <p:nvPr/>
        </p:nvSpPr>
        <p:spPr>
          <a:xfrm>
            <a:off x="163286" y="109835"/>
            <a:ext cx="11854543" cy="1323439"/>
          </a:xfrm>
          <a:prstGeom prst="rect">
            <a:avLst/>
          </a:prstGeom>
          <a:noFill/>
        </p:spPr>
        <p:txBody>
          <a:bodyPr wrap="square" lIns="91440" tIns="45720" rIns="91440" bIns="45720">
            <a:spAutoFit/>
          </a:bodyPr>
          <a:lstStyle/>
          <a:p>
            <a:pPr algn="ctr"/>
            <a:r>
              <a:rPr lang="en-US" sz="8000" b="0" cap="none" spc="0" dirty="0">
                <a:ln w="28575">
                  <a:solidFill>
                    <a:sysClr val="windowText" lastClr="000000"/>
                  </a:solidFill>
                </a:ln>
                <a:solidFill>
                  <a:schemeClr val="bg1"/>
                </a:solidFill>
                <a:effectLst>
                  <a:glow rad="228600">
                    <a:schemeClr val="accent5">
                      <a:satMod val="175000"/>
                      <a:alpha val="40000"/>
                    </a:schemeClr>
                  </a:glow>
                  <a:outerShdw blurRad="38100" dist="19050" dir="2700000" algn="tl" rotWithShape="0">
                    <a:schemeClr val="dk1">
                      <a:alpha val="40000"/>
                    </a:schemeClr>
                  </a:outerShdw>
                </a:effectLst>
                <a:latin typeface="Arial Black" panose="020B0A04020102020204" pitchFamily="34" charset="0"/>
              </a:rPr>
              <a:t>Years Of Captivity</a:t>
            </a:r>
          </a:p>
        </p:txBody>
      </p:sp>
    </p:spTree>
    <p:extLst>
      <p:ext uri="{BB962C8B-B14F-4D97-AF65-F5344CB8AC3E}">
        <p14:creationId xmlns:p14="http://schemas.microsoft.com/office/powerpoint/2010/main" val="469673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2" name="Freeform: Shape 9">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7BB2D676-5215-4227-8A5F-D16414A2EC4B}"/>
              </a:ext>
            </a:extLst>
          </p:cNvPr>
          <p:cNvPicPr>
            <a:picLocks noChangeAspect="1"/>
          </p:cNvPicPr>
          <p:nvPr/>
        </p:nvPicPr>
        <p:blipFill rotWithShape="1">
          <a:blip r:embed="rId2"/>
          <a:srcRect l="18131" r="17635" b="2"/>
          <a:stretch/>
        </p:blipFill>
        <p:spPr>
          <a:xfrm>
            <a:off x="6750141" y="0"/>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6" name="Rectangle 5">
            <a:extLst>
              <a:ext uri="{FF2B5EF4-FFF2-40B4-BE49-F238E27FC236}">
                <a16:creationId xmlns:a16="http://schemas.microsoft.com/office/drawing/2014/main" id="{1B966794-E366-48E6-AC8C-DBFB4A43E466}"/>
              </a:ext>
            </a:extLst>
          </p:cNvPr>
          <p:cNvSpPr/>
          <p:nvPr/>
        </p:nvSpPr>
        <p:spPr>
          <a:xfrm>
            <a:off x="166577" y="223307"/>
            <a:ext cx="6096000" cy="5509200"/>
          </a:xfrm>
          <a:prstGeom prst="rect">
            <a:avLst/>
          </a:prstGeom>
        </p:spPr>
        <p:txBody>
          <a:bodyPr>
            <a:spAutoFit/>
          </a:bodyPr>
          <a:lstStyle/>
          <a:p>
            <a:pPr algn="ctr"/>
            <a:r>
              <a:rPr lang="en-US" sz="3200" b="1" dirty="0"/>
              <a:t> This whole land shall become a ruin and a waste, and these nations shall serve the king of Babylon seventy years.  Then after seventy years are completed, I will punish the king of Babylon and that nation, the land of the Chaldeans, for their iniquity, declares the LORD, making the land an everlasting waste.  (Jeremiah 25:11-12)</a:t>
            </a:r>
          </a:p>
        </p:txBody>
      </p:sp>
    </p:spTree>
    <p:extLst>
      <p:ext uri="{BB962C8B-B14F-4D97-AF65-F5344CB8AC3E}">
        <p14:creationId xmlns:p14="http://schemas.microsoft.com/office/powerpoint/2010/main" val="271421318"/>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2" name="Freeform: Shape 9">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7BB2D676-5215-4227-8A5F-D16414A2EC4B}"/>
              </a:ext>
            </a:extLst>
          </p:cNvPr>
          <p:cNvPicPr>
            <a:picLocks noChangeAspect="1"/>
          </p:cNvPicPr>
          <p:nvPr/>
        </p:nvPicPr>
        <p:blipFill rotWithShape="1">
          <a:blip r:embed="rId2"/>
          <a:srcRect l="18131" r="17635" b="2"/>
          <a:stretch/>
        </p:blipFill>
        <p:spPr>
          <a:xfrm>
            <a:off x="6750141" y="0"/>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6" name="Rectangle 5">
            <a:extLst>
              <a:ext uri="{FF2B5EF4-FFF2-40B4-BE49-F238E27FC236}">
                <a16:creationId xmlns:a16="http://schemas.microsoft.com/office/drawing/2014/main" id="{1B966794-E366-48E6-AC8C-DBFB4A43E466}"/>
              </a:ext>
            </a:extLst>
          </p:cNvPr>
          <p:cNvSpPr/>
          <p:nvPr/>
        </p:nvSpPr>
        <p:spPr>
          <a:xfrm>
            <a:off x="166577" y="223307"/>
            <a:ext cx="6096000" cy="6555641"/>
          </a:xfrm>
          <a:prstGeom prst="rect">
            <a:avLst/>
          </a:prstGeom>
        </p:spPr>
        <p:txBody>
          <a:bodyPr>
            <a:spAutoFit/>
          </a:bodyPr>
          <a:lstStyle/>
          <a:p>
            <a:pPr algn="ctr"/>
            <a:r>
              <a:rPr lang="en-US" sz="2800" b="1" dirty="0"/>
              <a:t>“Thus says the LORD of hosts, the God of Israel, to all the exiles whom I have sent into exile from Jerusalem to Babylon:  Build houses and live in them; plant gardens and eat their produce.  Take wives and have sons and daughters; take wives for your sons, and give your daughters in marriage, that they may bear sons and daughters; multiply there, and do not decrease. But seek the welfare of the city where I have sent you into exile, and pray to the LORD on its behalf, for in its welfare you will find your welfare.  </a:t>
            </a:r>
          </a:p>
          <a:p>
            <a:pPr algn="ctr"/>
            <a:r>
              <a:rPr lang="en-US" sz="2800" b="1" dirty="0"/>
              <a:t>(Jeremiah 29:4-7)</a:t>
            </a:r>
          </a:p>
        </p:txBody>
      </p:sp>
    </p:spTree>
    <p:extLst>
      <p:ext uri="{BB962C8B-B14F-4D97-AF65-F5344CB8AC3E}">
        <p14:creationId xmlns:p14="http://schemas.microsoft.com/office/powerpoint/2010/main" val="1584362677"/>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2" name="Freeform: Shape 9">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7BB2D676-5215-4227-8A5F-D16414A2EC4B}"/>
              </a:ext>
            </a:extLst>
          </p:cNvPr>
          <p:cNvPicPr>
            <a:picLocks noChangeAspect="1"/>
          </p:cNvPicPr>
          <p:nvPr/>
        </p:nvPicPr>
        <p:blipFill rotWithShape="1">
          <a:blip r:embed="rId2"/>
          <a:srcRect l="18131" r="17635" b="2"/>
          <a:stretch/>
        </p:blipFill>
        <p:spPr>
          <a:xfrm>
            <a:off x="6750141" y="0"/>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6" name="Rectangle 5">
            <a:extLst>
              <a:ext uri="{FF2B5EF4-FFF2-40B4-BE49-F238E27FC236}">
                <a16:creationId xmlns:a16="http://schemas.microsoft.com/office/drawing/2014/main" id="{1B966794-E366-48E6-AC8C-DBFB4A43E466}"/>
              </a:ext>
            </a:extLst>
          </p:cNvPr>
          <p:cNvSpPr/>
          <p:nvPr/>
        </p:nvSpPr>
        <p:spPr>
          <a:xfrm>
            <a:off x="166577" y="223307"/>
            <a:ext cx="6096000" cy="4524315"/>
          </a:xfrm>
          <a:prstGeom prst="rect">
            <a:avLst/>
          </a:prstGeom>
        </p:spPr>
        <p:txBody>
          <a:bodyPr>
            <a:spAutoFit/>
          </a:bodyPr>
          <a:lstStyle/>
          <a:p>
            <a:pPr algn="ctr"/>
            <a:r>
              <a:rPr lang="en-US" sz="3200" b="1" dirty="0"/>
              <a:t>But Daniel resolved that he would not defile himself with the king's food, or with the wine that he drank. Therefore he asked the chief of the eunuchs to allow him not to defile himself.  And God gave Daniel favor and compassion in the sight of the chief of the eunuchs (Daniel 1:8-9)</a:t>
            </a:r>
          </a:p>
        </p:txBody>
      </p:sp>
    </p:spTree>
    <p:extLst>
      <p:ext uri="{BB962C8B-B14F-4D97-AF65-F5344CB8AC3E}">
        <p14:creationId xmlns:p14="http://schemas.microsoft.com/office/powerpoint/2010/main" val="2673738257"/>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2" name="Freeform: Shape 9">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7BB2D676-5215-4227-8A5F-D16414A2EC4B}"/>
              </a:ext>
            </a:extLst>
          </p:cNvPr>
          <p:cNvPicPr>
            <a:picLocks noChangeAspect="1"/>
          </p:cNvPicPr>
          <p:nvPr/>
        </p:nvPicPr>
        <p:blipFill rotWithShape="1">
          <a:blip r:embed="rId2"/>
          <a:srcRect l="18131" r="17635" b="2"/>
          <a:stretch/>
        </p:blipFill>
        <p:spPr>
          <a:xfrm>
            <a:off x="6750141" y="0"/>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6" name="Rectangle 5">
            <a:extLst>
              <a:ext uri="{FF2B5EF4-FFF2-40B4-BE49-F238E27FC236}">
                <a16:creationId xmlns:a16="http://schemas.microsoft.com/office/drawing/2014/main" id="{1B966794-E366-48E6-AC8C-DBFB4A43E466}"/>
              </a:ext>
            </a:extLst>
          </p:cNvPr>
          <p:cNvSpPr/>
          <p:nvPr/>
        </p:nvSpPr>
        <p:spPr>
          <a:xfrm>
            <a:off x="166577" y="223307"/>
            <a:ext cx="6096000" cy="6001643"/>
          </a:xfrm>
          <a:prstGeom prst="rect">
            <a:avLst/>
          </a:prstGeom>
        </p:spPr>
        <p:txBody>
          <a:bodyPr>
            <a:spAutoFit/>
          </a:bodyPr>
          <a:lstStyle/>
          <a:p>
            <a:pPr algn="ctr"/>
            <a:r>
              <a:rPr lang="en-US" sz="3200" b="1" dirty="0"/>
              <a:t>By the waters of Babylon, there we sat down and wept, when we remembered Zion.  On the willows there we hung up our lyres. For there our captors required of us songs, and our tormentors, mirth, saying, “Sing us one of the songs of Zion!” How shall we sing the LORD's song in a foreign land?  If I forget you, O Jerusalem, let my right hand forget its skill! </a:t>
            </a:r>
          </a:p>
          <a:p>
            <a:pPr algn="ctr"/>
            <a:r>
              <a:rPr lang="en-US" sz="3200" b="1" dirty="0"/>
              <a:t>(Psalm 137:1-5)</a:t>
            </a:r>
          </a:p>
        </p:txBody>
      </p:sp>
    </p:spTree>
    <p:extLst>
      <p:ext uri="{BB962C8B-B14F-4D97-AF65-F5344CB8AC3E}">
        <p14:creationId xmlns:p14="http://schemas.microsoft.com/office/powerpoint/2010/main" val="4213559085"/>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2" name="Freeform: Shape 9">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7BB2D676-5215-4227-8A5F-D16414A2EC4B}"/>
              </a:ext>
            </a:extLst>
          </p:cNvPr>
          <p:cNvPicPr>
            <a:picLocks noChangeAspect="1"/>
          </p:cNvPicPr>
          <p:nvPr/>
        </p:nvPicPr>
        <p:blipFill rotWithShape="1">
          <a:blip r:embed="rId2"/>
          <a:srcRect l="18131" r="17635" b="2"/>
          <a:stretch/>
        </p:blipFill>
        <p:spPr>
          <a:xfrm>
            <a:off x="6750141" y="0"/>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6" name="Rectangle 5">
            <a:extLst>
              <a:ext uri="{FF2B5EF4-FFF2-40B4-BE49-F238E27FC236}">
                <a16:creationId xmlns:a16="http://schemas.microsoft.com/office/drawing/2014/main" id="{1B966794-E366-48E6-AC8C-DBFB4A43E466}"/>
              </a:ext>
            </a:extLst>
          </p:cNvPr>
          <p:cNvSpPr/>
          <p:nvPr/>
        </p:nvSpPr>
        <p:spPr>
          <a:xfrm>
            <a:off x="166577" y="223307"/>
            <a:ext cx="6096000" cy="6001643"/>
          </a:xfrm>
          <a:prstGeom prst="rect">
            <a:avLst/>
          </a:prstGeom>
        </p:spPr>
        <p:txBody>
          <a:bodyPr>
            <a:spAutoFit/>
          </a:bodyPr>
          <a:lstStyle/>
          <a:p>
            <a:pPr algn="ctr"/>
            <a:r>
              <a:rPr lang="en-US" sz="2400" b="1" dirty="0"/>
              <a:t>In the first year of Cyrus king of Persia, that the word of the LORD by the mouth of Jeremiah might be fulfilled, the LORD stirred up the spirit of Cyrus king of Persia, so that he made a proclamation throughout all his kingdom and also put it in writing:  “Thus says Cyrus king of Persia: The LORD, the God of heaven, has given me all the kingdoms of the earth, and he has charged me to build him a house at Jerusalem, which is in Judah.  Whoever is among you of all his people, may his God be with him, and let him go up to Jerusalem, which is in Judah, and rebuild the house of the LORD, the God of Israel — he is the God who is in Jerusalem.</a:t>
            </a:r>
          </a:p>
          <a:p>
            <a:pPr algn="ctr"/>
            <a:r>
              <a:rPr lang="en-US" sz="2400" b="1" dirty="0"/>
              <a:t>(Ezra 1:1-3) </a:t>
            </a:r>
          </a:p>
        </p:txBody>
      </p:sp>
    </p:spTree>
    <p:extLst>
      <p:ext uri="{BB962C8B-B14F-4D97-AF65-F5344CB8AC3E}">
        <p14:creationId xmlns:p14="http://schemas.microsoft.com/office/powerpoint/2010/main" val="3661926462"/>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A picture containing sky, sheep, outdoor, building&#10;&#10;Description automatically generated">
            <a:extLst>
              <a:ext uri="{FF2B5EF4-FFF2-40B4-BE49-F238E27FC236}">
                <a16:creationId xmlns:a16="http://schemas.microsoft.com/office/drawing/2014/main" id="{223194C8-1881-4AF3-BB3F-76B4C76A3795}"/>
              </a:ext>
            </a:extLst>
          </p:cNvPr>
          <p:cNvPicPr>
            <a:picLocks noGrp="1" noChangeAspect="1"/>
          </p:cNvPicPr>
          <p:nvPr>
            <p:ph idx="1"/>
          </p:nvPr>
        </p:nvPicPr>
        <p:blipFill rotWithShape="1">
          <a:blip r:embed="rId2"/>
          <a:srcRect t="15730"/>
          <a:stretch/>
        </p:blipFill>
        <p:spPr>
          <a:xfrm>
            <a:off x="20" y="10"/>
            <a:ext cx="12191980" cy="6857990"/>
          </a:xfrm>
          <a:prstGeom prst="rect">
            <a:avLst/>
          </a:prstGeom>
        </p:spPr>
      </p:pic>
      <p:sp>
        <p:nvSpPr>
          <p:cNvPr id="5" name="Rectangle 4">
            <a:extLst>
              <a:ext uri="{FF2B5EF4-FFF2-40B4-BE49-F238E27FC236}">
                <a16:creationId xmlns:a16="http://schemas.microsoft.com/office/drawing/2014/main" id="{2E7272A7-42C8-49B8-A322-64BEEEC82897}"/>
              </a:ext>
            </a:extLst>
          </p:cNvPr>
          <p:cNvSpPr/>
          <p:nvPr/>
        </p:nvSpPr>
        <p:spPr>
          <a:xfrm>
            <a:off x="456032" y="240464"/>
            <a:ext cx="11279947" cy="1200329"/>
          </a:xfrm>
          <a:prstGeom prst="rect">
            <a:avLst/>
          </a:prstGeom>
          <a:noFill/>
        </p:spPr>
        <p:txBody>
          <a:bodyPr wrap="none" lIns="91440" tIns="45720" rIns="91440" bIns="45720">
            <a:spAutoFit/>
          </a:bodyPr>
          <a:lstStyle/>
          <a:p>
            <a:pPr algn="ctr"/>
            <a:r>
              <a:rPr lang="en-US" sz="7200" b="1" cap="none" spc="0" dirty="0">
                <a:ln w="0"/>
                <a:solidFill>
                  <a:schemeClr val="tx1"/>
                </a:solidFill>
                <a:effectLst>
                  <a:glow rad="228600">
                    <a:schemeClr val="accent6">
                      <a:satMod val="175000"/>
                      <a:alpha val="40000"/>
                    </a:schemeClr>
                  </a:glow>
                  <a:outerShdw blurRad="38100" dist="19050" dir="2700000" algn="tl" rotWithShape="0">
                    <a:schemeClr val="dk1">
                      <a:alpha val="40000"/>
                    </a:schemeClr>
                  </a:outerShdw>
                </a:effectLst>
                <a:latin typeface="Arial Black" panose="020B0A04020102020204" pitchFamily="34" charset="0"/>
              </a:rPr>
              <a:t>Return From Captivity</a:t>
            </a:r>
          </a:p>
        </p:txBody>
      </p:sp>
    </p:spTree>
    <p:extLst>
      <p:ext uri="{BB962C8B-B14F-4D97-AF65-F5344CB8AC3E}">
        <p14:creationId xmlns:p14="http://schemas.microsoft.com/office/powerpoint/2010/main" val="5142953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7AF538C-D794-46B6-B476-07892E862FFA}"/>
              </a:ext>
            </a:extLst>
          </p:cNvPr>
          <p:cNvPicPr>
            <a:picLocks noChangeAspect="1"/>
          </p:cNvPicPr>
          <p:nvPr/>
        </p:nvPicPr>
        <p:blipFill rotWithShape="1">
          <a:blip r:embed="rId2"/>
          <a:srcRect t="14631" r="-1" b="769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5" name="Rectangle 4">
            <a:extLst>
              <a:ext uri="{FF2B5EF4-FFF2-40B4-BE49-F238E27FC236}">
                <a16:creationId xmlns:a16="http://schemas.microsoft.com/office/drawing/2014/main" id="{FDA8BAF8-659B-4847-9007-2A636DAFFAFA}"/>
              </a:ext>
            </a:extLst>
          </p:cNvPr>
          <p:cNvSpPr/>
          <p:nvPr/>
        </p:nvSpPr>
        <p:spPr>
          <a:xfrm>
            <a:off x="125184" y="217145"/>
            <a:ext cx="6120495" cy="6494085"/>
          </a:xfrm>
          <a:prstGeom prst="rect">
            <a:avLst/>
          </a:prstGeom>
        </p:spPr>
        <p:txBody>
          <a:bodyPr wrap="square">
            <a:spAutoFit/>
          </a:bodyPr>
          <a:lstStyle/>
          <a:p>
            <a:pPr algn="ctr"/>
            <a:r>
              <a:rPr lang="en-US" sz="3200" b="1" dirty="0"/>
              <a:t>Now in the second year after their coming to the house of God at Jerusalem, in the second month, Zerubbabel the son of </a:t>
            </a:r>
            <a:r>
              <a:rPr lang="en-US" sz="3200" b="1" dirty="0" err="1"/>
              <a:t>Shealtiel</a:t>
            </a:r>
            <a:r>
              <a:rPr lang="en-US" sz="3200" b="1" dirty="0"/>
              <a:t> and </a:t>
            </a:r>
            <a:r>
              <a:rPr lang="en-US" sz="3200" b="1" dirty="0" err="1"/>
              <a:t>Jeshua</a:t>
            </a:r>
            <a:r>
              <a:rPr lang="en-US" sz="3200" b="1" dirty="0"/>
              <a:t> the son of </a:t>
            </a:r>
            <a:r>
              <a:rPr lang="en-US" sz="3200" b="1" dirty="0" err="1"/>
              <a:t>Jozadak</a:t>
            </a:r>
            <a:r>
              <a:rPr lang="en-US" sz="3200" b="1" dirty="0"/>
              <a:t> made a beginning, together with the rest of their kinsmen, the priests and the Levites and all who had come to Jerusalem from the captivity. They appointed the Levites, from twenty years old and upward, to supervise the work of the house of the LORD. (Ezra 3:8)</a:t>
            </a:r>
          </a:p>
        </p:txBody>
      </p:sp>
      <p:sp>
        <p:nvSpPr>
          <p:cNvPr id="6" name="Rectangle 5">
            <a:extLst>
              <a:ext uri="{FF2B5EF4-FFF2-40B4-BE49-F238E27FC236}">
                <a16:creationId xmlns:a16="http://schemas.microsoft.com/office/drawing/2014/main" id="{A175C074-68B3-4A9A-A56B-E89FADA3AC7B}"/>
              </a:ext>
            </a:extLst>
          </p:cNvPr>
          <p:cNvSpPr/>
          <p:nvPr/>
        </p:nvSpPr>
        <p:spPr>
          <a:xfrm>
            <a:off x="7315200" y="5841163"/>
            <a:ext cx="4702629" cy="923330"/>
          </a:xfrm>
          <a:prstGeom prst="rect">
            <a:avLst/>
          </a:prstGeom>
          <a:noFill/>
        </p:spPr>
        <p:txBody>
          <a:bodyPr wrap="square" lIns="91440" tIns="45720" rIns="91440" bIns="45720">
            <a:spAutoFit/>
          </a:bodyPr>
          <a:lstStyle/>
          <a:p>
            <a:pPr algn="ct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Zerubbabel </a:t>
            </a:r>
          </a:p>
        </p:txBody>
      </p:sp>
    </p:spTree>
    <p:extLst>
      <p:ext uri="{BB962C8B-B14F-4D97-AF65-F5344CB8AC3E}">
        <p14:creationId xmlns:p14="http://schemas.microsoft.com/office/powerpoint/2010/main" val="3518267545"/>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649BC-1351-4AC7-A7A9-13EFE5D35A37}"/>
              </a:ext>
            </a:extLst>
          </p:cNvPr>
          <p:cNvSpPr>
            <a:spLocks noGrp="1"/>
          </p:cNvSpPr>
          <p:nvPr>
            <p:ph type="title"/>
          </p:nvPr>
        </p:nvSpPr>
        <p:spPr/>
        <p:txBody>
          <a:bodyPr/>
          <a:lstStyle/>
          <a:p>
            <a:endParaRPr lang="en-US"/>
          </a:p>
        </p:txBody>
      </p:sp>
      <p:pic>
        <p:nvPicPr>
          <p:cNvPr id="5" name="Content Placeholder 4" descr="A picture containing person, man&#10;&#10;Description automatically generated">
            <a:extLst>
              <a:ext uri="{FF2B5EF4-FFF2-40B4-BE49-F238E27FC236}">
                <a16:creationId xmlns:a16="http://schemas.microsoft.com/office/drawing/2014/main" id="{625CCDC1-0B3A-4C17-B711-925FABC2A8D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6868633"/>
          </a:xfrm>
        </p:spPr>
      </p:pic>
    </p:spTree>
    <p:extLst>
      <p:ext uri="{BB962C8B-B14F-4D97-AF65-F5344CB8AC3E}">
        <p14:creationId xmlns:p14="http://schemas.microsoft.com/office/powerpoint/2010/main" val="25273182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7AF538C-D794-46B6-B476-07892E862FFA}"/>
              </a:ext>
            </a:extLst>
          </p:cNvPr>
          <p:cNvPicPr>
            <a:picLocks noChangeAspect="1"/>
          </p:cNvPicPr>
          <p:nvPr/>
        </p:nvPicPr>
        <p:blipFill rotWithShape="1">
          <a:blip r:embed="rId2"/>
          <a:srcRect t="14631" r="-1" b="769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5" name="Rectangle 4">
            <a:extLst>
              <a:ext uri="{FF2B5EF4-FFF2-40B4-BE49-F238E27FC236}">
                <a16:creationId xmlns:a16="http://schemas.microsoft.com/office/drawing/2014/main" id="{FDA8BAF8-659B-4847-9007-2A636DAFFAFA}"/>
              </a:ext>
            </a:extLst>
          </p:cNvPr>
          <p:cNvSpPr/>
          <p:nvPr/>
        </p:nvSpPr>
        <p:spPr>
          <a:xfrm>
            <a:off x="125184" y="217145"/>
            <a:ext cx="6120495" cy="6001643"/>
          </a:xfrm>
          <a:prstGeom prst="rect">
            <a:avLst/>
          </a:prstGeom>
        </p:spPr>
        <p:txBody>
          <a:bodyPr wrap="square">
            <a:spAutoFit/>
          </a:bodyPr>
          <a:lstStyle/>
          <a:p>
            <a:pPr algn="ctr"/>
            <a:r>
              <a:rPr lang="en-US" sz="2400" b="1" dirty="0"/>
              <a:t>And they sang responsively, praising and giving thanks to the LORD, “For he is good, for his steadfast love endures forever toward Israel.” And all the people shouted with a great shout when they praised the LORD, because the foundation of the house of the LORD was laid. But many of the priests and Levites and heads of fathers' houses, old men who had seen the first house, wept with a loud voice when they saw the foundation of this house being laid, though many shouted aloud for joy, so that the people could not distinguish the sound of the joyful shout from the sound of the people's weeping, for the people shouted with a great shout, and the sound was heard far away.  (vs. 11-13)</a:t>
            </a:r>
          </a:p>
        </p:txBody>
      </p:sp>
      <p:sp>
        <p:nvSpPr>
          <p:cNvPr id="6" name="Rectangle 5">
            <a:extLst>
              <a:ext uri="{FF2B5EF4-FFF2-40B4-BE49-F238E27FC236}">
                <a16:creationId xmlns:a16="http://schemas.microsoft.com/office/drawing/2014/main" id="{A175C074-68B3-4A9A-A56B-E89FADA3AC7B}"/>
              </a:ext>
            </a:extLst>
          </p:cNvPr>
          <p:cNvSpPr/>
          <p:nvPr/>
        </p:nvSpPr>
        <p:spPr>
          <a:xfrm>
            <a:off x="7315200" y="5841163"/>
            <a:ext cx="4702629" cy="923330"/>
          </a:xfrm>
          <a:prstGeom prst="rect">
            <a:avLst/>
          </a:prstGeom>
          <a:noFill/>
        </p:spPr>
        <p:txBody>
          <a:bodyPr wrap="square" lIns="91440" tIns="45720" rIns="91440" bIns="45720">
            <a:spAutoFit/>
          </a:bodyPr>
          <a:lstStyle/>
          <a:p>
            <a:pPr algn="ct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Zerubbabel </a:t>
            </a:r>
          </a:p>
        </p:txBody>
      </p:sp>
    </p:spTree>
    <p:extLst>
      <p:ext uri="{BB962C8B-B14F-4D97-AF65-F5344CB8AC3E}">
        <p14:creationId xmlns:p14="http://schemas.microsoft.com/office/powerpoint/2010/main" val="1876912291"/>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7AF538C-D794-46B6-B476-07892E862FFA}"/>
              </a:ext>
            </a:extLst>
          </p:cNvPr>
          <p:cNvPicPr>
            <a:picLocks noChangeAspect="1"/>
          </p:cNvPicPr>
          <p:nvPr/>
        </p:nvPicPr>
        <p:blipFill rotWithShape="1">
          <a:blip r:embed="rId2"/>
          <a:srcRect t="14631" r="-1" b="769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5" name="Rectangle 4">
            <a:extLst>
              <a:ext uri="{FF2B5EF4-FFF2-40B4-BE49-F238E27FC236}">
                <a16:creationId xmlns:a16="http://schemas.microsoft.com/office/drawing/2014/main" id="{FDA8BAF8-659B-4847-9007-2A636DAFFAFA}"/>
              </a:ext>
            </a:extLst>
          </p:cNvPr>
          <p:cNvSpPr/>
          <p:nvPr/>
        </p:nvSpPr>
        <p:spPr>
          <a:xfrm>
            <a:off x="125184" y="217145"/>
            <a:ext cx="6120495" cy="2862322"/>
          </a:xfrm>
          <a:prstGeom prst="rect">
            <a:avLst/>
          </a:prstGeom>
        </p:spPr>
        <p:txBody>
          <a:bodyPr wrap="square">
            <a:spAutoFit/>
          </a:bodyPr>
          <a:lstStyle/>
          <a:p>
            <a:pPr algn="ctr"/>
            <a:r>
              <a:rPr lang="en-US" sz="3600" b="1" dirty="0"/>
              <a:t> and this house was finished on the third day of the month of Adar, in the sixth year of the reign of Darius the king. </a:t>
            </a:r>
          </a:p>
          <a:p>
            <a:pPr algn="ctr"/>
            <a:r>
              <a:rPr lang="en-US" sz="3600" b="1" dirty="0"/>
              <a:t>(Ezra 6:15)</a:t>
            </a:r>
          </a:p>
        </p:txBody>
      </p:sp>
      <p:sp>
        <p:nvSpPr>
          <p:cNvPr id="6" name="Rectangle 5">
            <a:extLst>
              <a:ext uri="{FF2B5EF4-FFF2-40B4-BE49-F238E27FC236}">
                <a16:creationId xmlns:a16="http://schemas.microsoft.com/office/drawing/2014/main" id="{A175C074-68B3-4A9A-A56B-E89FADA3AC7B}"/>
              </a:ext>
            </a:extLst>
          </p:cNvPr>
          <p:cNvSpPr/>
          <p:nvPr/>
        </p:nvSpPr>
        <p:spPr>
          <a:xfrm>
            <a:off x="7315200" y="5841163"/>
            <a:ext cx="4702629" cy="923330"/>
          </a:xfrm>
          <a:prstGeom prst="rect">
            <a:avLst/>
          </a:prstGeom>
          <a:noFill/>
        </p:spPr>
        <p:txBody>
          <a:bodyPr wrap="square" lIns="91440" tIns="45720" rIns="91440" bIns="45720">
            <a:spAutoFit/>
          </a:bodyPr>
          <a:lstStyle/>
          <a:p>
            <a:pPr algn="ct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Zerubbabel </a:t>
            </a:r>
          </a:p>
        </p:txBody>
      </p:sp>
    </p:spTree>
    <p:extLst>
      <p:ext uri="{BB962C8B-B14F-4D97-AF65-F5344CB8AC3E}">
        <p14:creationId xmlns:p14="http://schemas.microsoft.com/office/powerpoint/2010/main" val="2602371958"/>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7AF538C-D794-46B6-B476-07892E862FFA}"/>
              </a:ext>
            </a:extLst>
          </p:cNvPr>
          <p:cNvPicPr>
            <a:picLocks noChangeAspect="1"/>
          </p:cNvPicPr>
          <p:nvPr/>
        </p:nvPicPr>
        <p:blipFill rotWithShape="1">
          <a:blip r:embed="rId2"/>
          <a:srcRect t="14631" r="-1" b="769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5" name="Rectangle 4">
            <a:extLst>
              <a:ext uri="{FF2B5EF4-FFF2-40B4-BE49-F238E27FC236}">
                <a16:creationId xmlns:a16="http://schemas.microsoft.com/office/drawing/2014/main" id="{FDA8BAF8-659B-4847-9007-2A636DAFFAFA}"/>
              </a:ext>
            </a:extLst>
          </p:cNvPr>
          <p:cNvSpPr/>
          <p:nvPr/>
        </p:nvSpPr>
        <p:spPr>
          <a:xfrm>
            <a:off x="125184" y="217145"/>
            <a:ext cx="6120495" cy="6494085"/>
          </a:xfrm>
          <a:prstGeom prst="rect">
            <a:avLst/>
          </a:prstGeom>
        </p:spPr>
        <p:txBody>
          <a:bodyPr wrap="square">
            <a:spAutoFit/>
          </a:bodyPr>
          <a:lstStyle/>
          <a:p>
            <a:pPr algn="ctr"/>
            <a:r>
              <a:rPr lang="en-US" sz="2400" b="1" dirty="0"/>
              <a:t> this Ezra went up from Babylonia. He was a scribe skilled in the Law of Moses that the LORD, the God of Israel, had given, and the king granted him all that he asked, for the hand of the LORD his God was on him…   For Ezra had set his heart to study the Law of the LORD, and to do it and to teach his statutes and rules in Israel.  (Ezra 7:6, 10)</a:t>
            </a:r>
          </a:p>
          <a:p>
            <a:pPr algn="ctr"/>
            <a:endParaRPr lang="en-US" sz="2400" b="1" dirty="0"/>
          </a:p>
          <a:p>
            <a:pPr algn="ctr"/>
            <a:r>
              <a:rPr lang="en-US" sz="2000" b="1" dirty="0"/>
              <a:t>While Ezra prayed and made confession, weeping and casting himself down before the house of God, a very great assembly of men, women, and children, gathered to him out of Israel, for the people wept bitterly. And </a:t>
            </a:r>
            <a:r>
              <a:rPr lang="en-US" sz="2000" b="1" dirty="0" err="1"/>
              <a:t>Shecaniah</a:t>
            </a:r>
            <a:r>
              <a:rPr lang="en-US" sz="2000" b="1" dirty="0"/>
              <a:t> the son of </a:t>
            </a:r>
            <a:r>
              <a:rPr lang="en-US" sz="2000" b="1" dirty="0" err="1"/>
              <a:t>Jehiel</a:t>
            </a:r>
            <a:r>
              <a:rPr lang="en-US" sz="2000" b="1" dirty="0"/>
              <a:t>, of the sons of Elam, addressed Ezra: “We have broken faith with our God and have married foreign women from the peoples of the land, but even now there is hope for Israel in spite of this.</a:t>
            </a:r>
            <a:r>
              <a:rPr lang="en-US" sz="2400" b="1" dirty="0"/>
              <a:t>  (Ezra 10:1-2)</a:t>
            </a:r>
          </a:p>
        </p:txBody>
      </p:sp>
      <p:sp>
        <p:nvSpPr>
          <p:cNvPr id="6" name="Rectangle 5">
            <a:extLst>
              <a:ext uri="{FF2B5EF4-FFF2-40B4-BE49-F238E27FC236}">
                <a16:creationId xmlns:a16="http://schemas.microsoft.com/office/drawing/2014/main" id="{A175C074-68B3-4A9A-A56B-E89FADA3AC7B}"/>
              </a:ext>
            </a:extLst>
          </p:cNvPr>
          <p:cNvSpPr/>
          <p:nvPr/>
        </p:nvSpPr>
        <p:spPr>
          <a:xfrm>
            <a:off x="7315200" y="5841163"/>
            <a:ext cx="4702629" cy="923330"/>
          </a:xfrm>
          <a:prstGeom prst="rect">
            <a:avLst/>
          </a:prstGeom>
          <a:noFill/>
        </p:spPr>
        <p:txBody>
          <a:bodyPr wrap="square" lIns="91440" tIns="45720" rIns="91440" bIns="45720">
            <a:spAutoFit/>
          </a:bodyPr>
          <a:lstStyle/>
          <a:p>
            <a:pPr algn="ct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Ezra </a:t>
            </a:r>
          </a:p>
        </p:txBody>
      </p:sp>
    </p:spTree>
    <p:extLst>
      <p:ext uri="{BB962C8B-B14F-4D97-AF65-F5344CB8AC3E}">
        <p14:creationId xmlns:p14="http://schemas.microsoft.com/office/powerpoint/2010/main" val="983843036"/>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7AF538C-D794-46B6-B476-07892E862FFA}"/>
              </a:ext>
            </a:extLst>
          </p:cNvPr>
          <p:cNvPicPr>
            <a:picLocks noChangeAspect="1"/>
          </p:cNvPicPr>
          <p:nvPr/>
        </p:nvPicPr>
        <p:blipFill rotWithShape="1">
          <a:blip r:embed="rId2"/>
          <a:srcRect t="14631" r="-1" b="769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5" name="Rectangle 4">
            <a:extLst>
              <a:ext uri="{FF2B5EF4-FFF2-40B4-BE49-F238E27FC236}">
                <a16:creationId xmlns:a16="http://schemas.microsoft.com/office/drawing/2014/main" id="{FDA8BAF8-659B-4847-9007-2A636DAFFAFA}"/>
              </a:ext>
            </a:extLst>
          </p:cNvPr>
          <p:cNvSpPr/>
          <p:nvPr/>
        </p:nvSpPr>
        <p:spPr>
          <a:xfrm>
            <a:off x="125184" y="217145"/>
            <a:ext cx="6120495" cy="6186309"/>
          </a:xfrm>
          <a:prstGeom prst="rect">
            <a:avLst/>
          </a:prstGeom>
        </p:spPr>
        <p:txBody>
          <a:bodyPr wrap="square">
            <a:spAutoFit/>
          </a:bodyPr>
          <a:lstStyle/>
          <a:p>
            <a:pPr algn="ctr"/>
            <a:r>
              <a:rPr lang="en-US" sz="3600" b="1" dirty="0"/>
              <a:t>  So the wall was finished on the twenty-fifth day of the month Elul, in fifty-two days.  And when all our enemies heard of it, all the nations around us were afraid and fell greatly in their own esteem, for they perceived that this work had been accomplished with the help of our God (</a:t>
            </a:r>
            <a:r>
              <a:rPr lang="en-US" sz="3600" b="1" dirty="0" err="1"/>
              <a:t>Neh</a:t>
            </a:r>
            <a:r>
              <a:rPr lang="en-US" sz="3600" b="1" dirty="0"/>
              <a:t> 6:15-16)</a:t>
            </a:r>
          </a:p>
        </p:txBody>
      </p:sp>
      <p:sp>
        <p:nvSpPr>
          <p:cNvPr id="6" name="Rectangle 5">
            <a:extLst>
              <a:ext uri="{FF2B5EF4-FFF2-40B4-BE49-F238E27FC236}">
                <a16:creationId xmlns:a16="http://schemas.microsoft.com/office/drawing/2014/main" id="{A175C074-68B3-4A9A-A56B-E89FADA3AC7B}"/>
              </a:ext>
            </a:extLst>
          </p:cNvPr>
          <p:cNvSpPr/>
          <p:nvPr/>
        </p:nvSpPr>
        <p:spPr>
          <a:xfrm>
            <a:off x="7315200" y="5841163"/>
            <a:ext cx="4702629" cy="923330"/>
          </a:xfrm>
          <a:prstGeom prst="rect">
            <a:avLst/>
          </a:prstGeom>
          <a:noFill/>
        </p:spPr>
        <p:txBody>
          <a:bodyPr wrap="square" lIns="91440" tIns="45720" rIns="91440" bIns="45720">
            <a:spAutoFit/>
          </a:bodyPr>
          <a:lstStyle/>
          <a:p>
            <a:pPr algn="ct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Nehemiah </a:t>
            </a:r>
          </a:p>
        </p:txBody>
      </p:sp>
    </p:spTree>
    <p:extLst>
      <p:ext uri="{BB962C8B-B14F-4D97-AF65-F5344CB8AC3E}">
        <p14:creationId xmlns:p14="http://schemas.microsoft.com/office/powerpoint/2010/main" val="3838102715"/>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7AF538C-D794-46B6-B476-07892E862FFA}"/>
              </a:ext>
            </a:extLst>
          </p:cNvPr>
          <p:cNvPicPr>
            <a:picLocks noChangeAspect="1"/>
          </p:cNvPicPr>
          <p:nvPr/>
        </p:nvPicPr>
        <p:blipFill rotWithShape="1">
          <a:blip r:embed="rId2"/>
          <a:srcRect t="14631" r="-1" b="769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5" name="Rectangle 4">
            <a:extLst>
              <a:ext uri="{FF2B5EF4-FFF2-40B4-BE49-F238E27FC236}">
                <a16:creationId xmlns:a16="http://schemas.microsoft.com/office/drawing/2014/main" id="{FDA8BAF8-659B-4847-9007-2A636DAFFAFA}"/>
              </a:ext>
            </a:extLst>
          </p:cNvPr>
          <p:cNvSpPr/>
          <p:nvPr/>
        </p:nvSpPr>
        <p:spPr>
          <a:xfrm>
            <a:off x="125184" y="217145"/>
            <a:ext cx="6120495" cy="6247864"/>
          </a:xfrm>
          <a:prstGeom prst="rect">
            <a:avLst/>
          </a:prstGeom>
        </p:spPr>
        <p:txBody>
          <a:bodyPr wrap="square">
            <a:spAutoFit/>
          </a:bodyPr>
          <a:lstStyle/>
          <a:p>
            <a:pPr algn="ctr"/>
            <a:r>
              <a:rPr lang="en-US" sz="2000" b="1" dirty="0"/>
              <a:t>And I was very angry, and I threw all the household furniture of </a:t>
            </a:r>
            <a:r>
              <a:rPr lang="en-US" sz="2000" b="1" dirty="0" err="1"/>
              <a:t>Tobiah</a:t>
            </a:r>
            <a:r>
              <a:rPr lang="en-US" sz="2000" b="1" dirty="0"/>
              <a:t> out of the chamber.  Then I gave orders, and they cleansed the chambers, and I brought back there the vessels of the house of God, with the grain offering and the frankincense…  As soon as it began to grow dark at the gates of Jerusalem before the Sabbath, I commanded that the doors should be shut and gave orders that they should not be opened until after the Sabbath. And I stationed some of my servants at the gates, that no load might be brought in on the Sabbath day.  Then the merchants and sellers of all kinds of wares lodged outside Jerusalem once or twice.  But I warned them and said to them, “Why do you lodge outside the wall? If you do so again, I will lay hands on you.” From that time on they did not come on the Sabbath…  And I confronted them and cursed them and beat some of them and pulled out their hair. And I made them take an oath in the name of God, saying, “You shall not give your daughters to their sons, or take their daughters for your sons or for yourselves.  (13)</a:t>
            </a:r>
          </a:p>
        </p:txBody>
      </p:sp>
      <p:sp>
        <p:nvSpPr>
          <p:cNvPr id="6" name="Rectangle 5">
            <a:extLst>
              <a:ext uri="{FF2B5EF4-FFF2-40B4-BE49-F238E27FC236}">
                <a16:creationId xmlns:a16="http://schemas.microsoft.com/office/drawing/2014/main" id="{A175C074-68B3-4A9A-A56B-E89FADA3AC7B}"/>
              </a:ext>
            </a:extLst>
          </p:cNvPr>
          <p:cNvSpPr/>
          <p:nvPr/>
        </p:nvSpPr>
        <p:spPr>
          <a:xfrm>
            <a:off x="7315200" y="5841163"/>
            <a:ext cx="4702629" cy="923330"/>
          </a:xfrm>
          <a:prstGeom prst="rect">
            <a:avLst/>
          </a:prstGeom>
          <a:noFill/>
        </p:spPr>
        <p:txBody>
          <a:bodyPr wrap="square" lIns="91440" tIns="45720" rIns="91440" bIns="45720">
            <a:spAutoFit/>
          </a:bodyPr>
          <a:lstStyle/>
          <a:p>
            <a:pPr algn="ct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Nehemiah </a:t>
            </a:r>
          </a:p>
        </p:txBody>
      </p:sp>
    </p:spTree>
    <p:extLst>
      <p:ext uri="{BB962C8B-B14F-4D97-AF65-F5344CB8AC3E}">
        <p14:creationId xmlns:p14="http://schemas.microsoft.com/office/powerpoint/2010/main" val="2921706418"/>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7AF538C-D794-46B6-B476-07892E862FFA}"/>
              </a:ext>
            </a:extLst>
          </p:cNvPr>
          <p:cNvPicPr>
            <a:picLocks noChangeAspect="1"/>
          </p:cNvPicPr>
          <p:nvPr/>
        </p:nvPicPr>
        <p:blipFill rotWithShape="1">
          <a:blip r:embed="rId2"/>
          <a:srcRect t="14631" r="-1" b="769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
        <p:nvSpPr>
          <p:cNvPr id="5" name="Rectangle 4">
            <a:extLst>
              <a:ext uri="{FF2B5EF4-FFF2-40B4-BE49-F238E27FC236}">
                <a16:creationId xmlns:a16="http://schemas.microsoft.com/office/drawing/2014/main" id="{FDA8BAF8-659B-4847-9007-2A636DAFFAFA}"/>
              </a:ext>
            </a:extLst>
          </p:cNvPr>
          <p:cNvSpPr/>
          <p:nvPr/>
        </p:nvSpPr>
        <p:spPr>
          <a:xfrm>
            <a:off x="125184" y="217145"/>
            <a:ext cx="6120495" cy="6001643"/>
          </a:xfrm>
          <a:prstGeom prst="rect">
            <a:avLst/>
          </a:prstGeom>
        </p:spPr>
        <p:txBody>
          <a:bodyPr wrap="square">
            <a:spAutoFit/>
          </a:bodyPr>
          <a:lstStyle/>
          <a:p>
            <a:pPr algn="ctr"/>
            <a:r>
              <a:rPr lang="en-US" sz="2400" b="1" dirty="0"/>
              <a:t>Then Mordecai told them to reply to Esther, “Do not think to yourself that in the king's palace you will escape any more than all the other Jews.  For if you keep silent at this time, relief and deliverance will rise for the Jews from another place, but you and your father's house will perish. And who knows whether you have not come to the kingdom for such a time as this?”  Then Esther told them to reply to Mordecai, “Go, gather all the Jews to be found in Susa, and hold a fast on my behalf, and do not eat or drink for three days, night or day. I and my young women will also fast as you do. Then I will go to the king, though it is against the law, and if I perish, I perish.” </a:t>
            </a:r>
          </a:p>
          <a:p>
            <a:pPr algn="ctr"/>
            <a:r>
              <a:rPr lang="en-US" sz="2400" b="1" dirty="0"/>
              <a:t>(Esther 4:13-16)</a:t>
            </a:r>
          </a:p>
        </p:txBody>
      </p:sp>
      <p:sp>
        <p:nvSpPr>
          <p:cNvPr id="6" name="Rectangle 5">
            <a:extLst>
              <a:ext uri="{FF2B5EF4-FFF2-40B4-BE49-F238E27FC236}">
                <a16:creationId xmlns:a16="http://schemas.microsoft.com/office/drawing/2014/main" id="{A175C074-68B3-4A9A-A56B-E89FADA3AC7B}"/>
              </a:ext>
            </a:extLst>
          </p:cNvPr>
          <p:cNvSpPr/>
          <p:nvPr/>
        </p:nvSpPr>
        <p:spPr>
          <a:xfrm>
            <a:off x="7315200" y="5841163"/>
            <a:ext cx="4702629" cy="923330"/>
          </a:xfrm>
          <a:prstGeom prst="rect">
            <a:avLst/>
          </a:prstGeom>
          <a:noFill/>
        </p:spPr>
        <p:txBody>
          <a:bodyPr wrap="square" lIns="91440" tIns="45720" rIns="91440" bIns="45720">
            <a:spAutoFit/>
          </a:bodyPr>
          <a:lstStyle/>
          <a:p>
            <a:pPr algn="ctr"/>
            <a:r>
              <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Esther</a:t>
            </a:r>
          </a:p>
        </p:txBody>
      </p:sp>
    </p:spTree>
    <p:extLst>
      <p:ext uri="{BB962C8B-B14F-4D97-AF65-F5344CB8AC3E}">
        <p14:creationId xmlns:p14="http://schemas.microsoft.com/office/powerpoint/2010/main" val="107455141"/>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212F0BB-A7C1-47E4-98E7-D84190F03D88}"/>
              </a:ext>
            </a:extLst>
          </p:cNvPr>
          <p:cNvPicPr>
            <a:picLocks noChangeAspect="1"/>
          </p:cNvPicPr>
          <p:nvPr/>
        </p:nvPicPr>
        <p:blipFill>
          <a:blip r:embed="rId2"/>
          <a:stretch>
            <a:fillRect/>
          </a:stretch>
        </p:blipFill>
        <p:spPr>
          <a:xfrm>
            <a:off x="5669841" y="2360429"/>
            <a:ext cx="6522159" cy="4497572"/>
          </a:xfrm>
          <a:prstGeom prst="rect">
            <a:avLst/>
          </a:prstGeom>
        </p:spPr>
      </p:pic>
      <p:sp>
        <p:nvSpPr>
          <p:cNvPr id="3" name="Content Placeholder 2">
            <a:extLst>
              <a:ext uri="{FF2B5EF4-FFF2-40B4-BE49-F238E27FC236}">
                <a16:creationId xmlns:a16="http://schemas.microsoft.com/office/drawing/2014/main" id="{049F2531-397C-4CA7-BA4E-20E71C2FD90D}"/>
              </a:ext>
            </a:extLst>
          </p:cNvPr>
          <p:cNvSpPr>
            <a:spLocks noGrp="1"/>
          </p:cNvSpPr>
          <p:nvPr>
            <p:ph idx="1"/>
          </p:nvPr>
        </p:nvSpPr>
        <p:spPr>
          <a:xfrm>
            <a:off x="159487" y="170120"/>
            <a:ext cx="11823405" cy="6687879"/>
          </a:xfrm>
        </p:spPr>
        <p:txBody>
          <a:bodyPr/>
          <a:lstStyle/>
          <a:p>
            <a:r>
              <a:rPr lang="en-US" b="1" dirty="0"/>
              <a:t>Sin is that serious.  If we continue in it, we will face judgment from God regardless of who we are or our past (Romans 2:3-5)</a:t>
            </a:r>
          </a:p>
          <a:p>
            <a:r>
              <a:rPr lang="en-US" b="1" dirty="0"/>
              <a:t>Even when it seems no one cares, God has a remnant who lives by hope and walks by faith.  This remnant is the hope of the lost!  (Jeremiah 31:7-9)</a:t>
            </a:r>
          </a:p>
          <a:p>
            <a:r>
              <a:rPr lang="en-US" b="1" dirty="0"/>
              <a:t>See the character of penitent people.  Willing to repent and change.  Hungry for the scriptures.  Committed to                                                                                                       getting it right (</a:t>
            </a:r>
            <a:r>
              <a:rPr lang="en-US" b="1" dirty="0" err="1"/>
              <a:t>Neh</a:t>
            </a:r>
            <a:r>
              <a:rPr lang="en-US" b="1" dirty="0"/>
              <a:t> 8:5-6; Ezra 2:62)</a:t>
            </a:r>
          </a:p>
          <a:p>
            <a:r>
              <a:rPr lang="en-US" b="1" dirty="0"/>
              <a:t>An example for God’s strangers and                                                                    pilgrims today… In the world, not of                                                                                                  the world (Jn 17:14-17; I Pet 2:11-12)</a:t>
            </a:r>
          </a:p>
          <a:p>
            <a:r>
              <a:rPr lang="en-US" b="1" dirty="0"/>
              <a:t>While we do not know what God is                                                                                     doing in His providence, we are                                                                                            vessels in His service wherever we are                                                                                              in life (2 Timothy 2:21)</a:t>
            </a:r>
          </a:p>
        </p:txBody>
      </p:sp>
    </p:spTree>
    <p:extLst>
      <p:ext uri="{BB962C8B-B14F-4D97-AF65-F5344CB8AC3E}">
        <p14:creationId xmlns:p14="http://schemas.microsoft.com/office/powerpoint/2010/main" val="280881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AE663-263B-4185-85AF-8BD68911E4E5}"/>
              </a:ext>
            </a:extLst>
          </p:cNvPr>
          <p:cNvSpPr>
            <a:spLocks noGrp="1"/>
          </p:cNvSpPr>
          <p:nvPr>
            <p:ph type="title"/>
          </p:nvPr>
        </p:nvSpPr>
        <p:spPr>
          <a:xfrm>
            <a:off x="137160" y="127381"/>
            <a:ext cx="5638274" cy="713867"/>
          </a:xfrm>
        </p:spPr>
        <p:txBody>
          <a:bodyPr>
            <a:noAutofit/>
          </a:bodyPr>
          <a:lstStyle/>
          <a:p>
            <a:pPr algn="ctr"/>
            <a:r>
              <a:rPr lang="en-US" sz="5400" b="1" dirty="0">
                <a:solidFill>
                  <a:srgbClr val="C00000"/>
                </a:solidFill>
              </a:rPr>
              <a:t>The Scarlet Thread</a:t>
            </a:r>
          </a:p>
        </p:txBody>
      </p:sp>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C7D50E9-71AD-4982-B9BD-1D6AD7330276}"/>
              </a:ext>
            </a:extLst>
          </p:cNvPr>
          <p:cNvSpPr>
            <a:spLocks noGrp="1"/>
          </p:cNvSpPr>
          <p:nvPr>
            <p:ph idx="1"/>
          </p:nvPr>
        </p:nvSpPr>
        <p:spPr>
          <a:xfrm>
            <a:off x="137160" y="2904218"/>
            <a:ext cx="6464808" cy="3462228"/>
          </a:xfrm>
        </p:spPr>
        <p:txBody>
          <a:bodyPr>
            <a:normAutofit/>
          </a:bodyPr>
          <a:lstStyle/>
          <a:p>
            <a:r>
              <a:rPr lang="en-US" b="1" dirty="0"/>
              <a:t>See the problem of sin… man is in desperate need of a Savior (Rom 3:23)</a:t>
            </a:r>
          </a:p>
          <a:p>
            <a:r>
              <a:rPr lang="en-US" b="1" dirty="0"/>
              <a:t>Jeremiah spoke with hope of a coming Messiah (Jer. 23:5-6) and the new covenant He would bring (31:33-34)</a:t>
            </a:r>
          </a:p>
          <a:p>
            <a:r>
              <a:rPr lang="en-US" b="1" dirty="0"/>
              <a:t>Daniel revealed a glimpse of the kingdom that was coming greater than all earthly kingdoms (Daniel 2:44-45)</a:t>
            </a:r>
          </a:p>
        </p:txBody>
      </p:sp>
      <p:pic>
        <p:nvPicPr>
          <p:cNvPr id="5" name="Picture 4">
            <a:extLst>
              <a:ext uri="{FF2B5EF4-FFF2-40B4-BE49-F238E27FC236}">
                <a16:creationId xmlns:a16="http://schemas.microsoft.com/office/drawing/2014/main" id="{542ACAB7-F7D0-45BB-8492-80929B600E24}"/>
              </a:ext>
            </a:extLst>
          </p:cNvPr>
          <p:cNvPicPr>
            <a:picLocks noChangeAspect="1"/>
          </p:cNvPicPr>
          <p:nvPr/>
        </p:nvPicPr>
        <p:blipFill rotWithShape="1">
          <a:blip r:embed="rId2"/>
          <a:srcRect l="27216" r="21003"/>
          <a:stretch/>
        </p:blipFill>
        <p:spPr>
          <a:xfrm>
            <a:off x="5878850" y="13"/>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6" name="TextBox 5">
            <a:extLst>
              <a:ext uri="{FF2B5EF4-FFF2-40B4-BE49-F238E27FC236}">
                <a16:creationId xmlns:a16="http://schemas.microsoft.com/office/drawing/2014/main" id="{6F8D2F3D-24FB-40FD-8B40-D3D0BB4FECEA}"/>
              </a:ext>
            </a:extLst>
          </p:cNvPr>
          <p:cNvSpPr txBox="1"/>
          <p:nvPr/>
        </p:nvSpPr>
        <p:spPr>
          <a:xfrm>
            <a:off x="100584" y="941505"/>
            <a:ext cx="562356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a:ln>
                  <a:noFill/>
                </a:ln>
                <a:solidFill>
                  <a:prstClr val="black"/>
                </a:solidFill>
                <a:effectLst/>
                <a:uLnTx/>
                <a:uFillTx/>
                <a:latin typeface="Lucida Handwriting" panose="03010101010101010101" pitchFamily="66" charset="0"/>
                <a:ea typeface="+mn-ea"/>
                <a:cs typeface="+mn-cs"/>
              </a:rPr>
              <a:t>woven through the tapestry of scripture</a:t>
            </a:r>
          </a:p>
        </p:txBody>
      </p:sp>
    </p:spTree>
    <p:extLst>
      <p:ext uri="{BB962C8B-B14F-4D97-AF65-F5344CB8AC3E}">
        <p14:creationId xmlns:p14="http://schemas.microsoft.com/office/powerpoint/2010/main" val="1085896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14EC1-5868-4A89-B5B2-4B4A79A7AAEF}"/>
              </a:ext>
            </a:extLst>
          </p:cNvPr>
          <p:cNvSpPr>
            <a:spLocks noGrp="1"/>
          </p:cNvSpPr>
          <p:nvPr>
            <p:ph type="title"/>
          </p:nvPr>
        </p:nvSpPr>
        <p:spPr>
          <a:xfrm>
            <a:off x="130629" y="112033"/>
            <a:ext cx="11911692" cy="1006475"/>
          </a:xfrm>
        </p:spPr>
        <p:txBody>
          <a:bodyPr>
            <a:normAutofit/>
          </a:bodyPr>
          <a:lstStyle/>
          <a:p>
            <a:pPr algn="ctr"/>
            <a:r>
              <a:rPr lang="en-US" sz="5400" b="1" dirty="0">
                <a:latin typeface="Arial Black" panose="020B0A04020102020204" pitchFamily="34" charset="0"/>
              </a:rPr>
              <a:t>Seventeen  Bible Time Periods</a:t>
            </a:r>
          </a:p>
        </p:txBody>
      </p:sp>
      <p:sp>
        <p:nvSpPr>
          <p:cNvPr id="3" name="Content Placeholder 2">
            <a:extLst>
              <a:ext uri="{FF2B5EF4-FFF2-40B4-BE49-F238E27FC236}">
                <a16:creationId xmlns:a16="http://schemas.microsoft.com/office/drawing/2014/main" id="{158A6AC5-72D1-4B8B-9505-669C2C854A45}"/>
              </a:ext>
            </a:extLst>
          </p:cNvPr>
          <p:cNvSpPr>
            <a:spLocks noGrp="1"/>
          </p:cNvSpPr>
          <p:nvPr>
            <p:ph idx="1"/>
          </p:nvPr>
        </p:nvSpPr>
        <p:spPr>
          <a:xfrm>
            <a:off x="130629" y="1694996"/>
            <a:ext cx="5306785" cy="5032376"/>
          </a:xfrm>
        </p:spPr>
        <p:txBody>
          <a:bodyPr>
            <a:normAutofit/>
          </a:bodyPr>
          <a:lstStyle/>
          <a:p>
            <a:r>
              <a:rPr lang="en-US" sz="3000" b="1" dirty="0"/>
              <a:t>Before The Flood</a:t>
            </a:r>
          </a:p>
          <a:p>
            <a:r>
              <a:rPr lang="en-US" sz="3000" b="1" dirty="0"/>
              <a:t>The Flood</a:t>
            </a:r>
          </a:p>
          <a:p>
            <a:r>
              <a:rPr lang="en-US" sz="3000" b="1" dirty="0"/>
              <a:t>Scattering Of The People </a:t>
            </a:r>
          </a:p>
          <a:p>
            <a:r>
              <a:rPr lang="en-US" sz="3000" b="1" dirty="0"/>
              <a:t>Patriarchs</a:t>
            </a:r>
          </a:p>
          <a:p>
            <a:r>
              <a:rPr lang="en-US" sz="3000" b="1" dirty="0"/>
              <a:t>Exodus</a:t>
            </a:r>
          </a:p>
          <a:p>
            <a:r>
              <a:rPr lang="en-US" sz="3000" b="1" dirty="0"/>
              <a:t>Wandering In The Wilderness</a:t>
            </a:r>
          </a:p>
          <a:p>
            <a:r>
              <a:rPr lang="en-US" sz="3000" b="1" dirty="0"/>
              <a:t>Invasion And Conquest</a:t>
            </a:r>
          </a:p>
          <a:p>
            <a:r>
              <a:rPr lang="en-US" sz="3000" b="1" dirty="0"/>
              <a:t>Judges</a:t>
            </a:r>
          </a:p>
          <a:p>
            <a:r>
              <a:rPr lang="en-US" sz="3000" b="1" dirty="0"/>
              <a:t>United Kingdom</a:t>
            </a:r>
          </a:p>
        </p:txBody>
      </p:sp>
      <p:sp>
        <p:nvSpPr>
          <p:cNvPr id="4" name="Content Placeholder 2">
            <a:extLst>
              <a:ext uri="{FF2B5EF4-FFF2-40B4-BE49-F238E27FC236}">
                <a16:creationId xmlns:a16="http://schemas.microsoft.com/office/drawing/2014/main" id="{DD101E31-1861-4A71-928B-2B57FE6B4AEB}"/>
              </a:ext>
            </a:extLst>
          </p:cNvPr>
          <p:cNvSpPr txBox="1">
            <a:spLocks/>
          </p:cNvSpPr>
          <p:nvPr/>
        </p:nvSpPr>
        <p:spPr>
          <a:xfrm>
            <a:off x="6754588" y="1713591"/>
            <a:ext cx="5306785" cy="50323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000" b="1" i="0" u="none" strike="noStrike" kern="1200" cap="none" spc="0" normalizeH="0" baseline="0" noProof="0" dirty="0">
                <a:ln>
                  <a:noFill/>
                </a:ln>
                <a:solidFill>
                  <a:prstClr val="black"/>
                </a:solidFill>
                <a:effectLst/>
                <a:uLnTx/>
                <a:uFillTx/>
                <a:latin typeface="Calibri" panose="020F0502020204030204"/>
                <a:ea typeface="+mn-ea"/>
                <a:cs typeface="+mn-cs"/>
              </a:rPr>
              <a:t>Divided Kingdom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000" b="1" i="0" u="none" strike="noStrike" kern="1200" cap="none" spc="0" normalizeH="0" baseline="0" noProof="0" dirty="0">
                <a:ln>
                  <a:noFill/>
                </a:ln>
                <a:solidFill>
                  <a:prstClr val="black"/>
                </a:solidFill>
                <a:effectLst/>
                <a:uLnTx/>
                <a:uFillTx/>
                <a:latin typeface="Calibri" panose="020F0502020204030204"/>
                <a:ea typeface="+mn-ea"/>
                <a:cs typeface="+mn-cs"/>
              </a:rPr>
              <a:t>Judah Alone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000" b="1" i="0" u="none" strike="noStrike" kern="1200" cap="none" spc="0" normalizeH="0" baseline="0" noProof="0" dirty="0">
                <a:ln>
                  <a:noFill/>
                </a:ln>
                <a:solidFill>
                  <a:prstClr val="black"/>
                </a:solidFill>
                <a:effectLst/>
                <a:uLnTx/>
                <a:uFillTx/>
                <a:latin typeface="Calibri" panose="020F0502020204030204"/>
                <a:ea typeface="+mn-ea"/>
                <a:cs typeface="+mn-cs"/>
              </a:rPr>
              <a:t>Captivity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000" b="1" i="0" u="none" strike="noStrike" kern="1200" cap="none" spc="0" normalizeH="0" baseline="0" noProof="0" dirty="0">
                <a:ln>
                  <a:noFill/>
                </a:ln>
                <a:solidFill>
                  <a:prstClr val="black"/>
                </a:solidFill>
                <a:effectLst/>
                <a:uLnTx/>
                <a:uFillTx/>
                <a:latin typeface="Calibri" panose="020F0502020204030204"/>
                <a:ea typeface="+mn-ea"/>
                <a:cs typeface="+mn-cs"/>
              </a:rPr>
              <a:t>Return From Captivity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000" b="1" i="0" u="none" strike="noStrike" kern="1200" cap="none" spc="0" normalizeH="0" baseline="0" noProof="0" dirty="0">
                <a:ln>
                  <a:noFill/>
                </a:ln>
                <a:solidFill>
                  <a:prstClr val="black"/>
                </a:solidFill>
                <a:effectLst/>
                <a:uLnTx/>
                <a:uFillTx/>
                <a:latin typeface="Calibri" panose="020F0502020204030204"/>
                <a:ea typeface="+mn-ea"/>
                <a:cs typeface="+mn-cs"/>
              </a:rPr>
              <a:t>Years Of Silence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000" b="1" i="0" u="none" strike="noStrike" kern="1200" cap="none" spc="0" normalizeH="0" baseline="0" noProof="0" dirty="0">
                <a:ln>
                  <a:noFill/>
                </a:ln>
                <a:solidFill>
                  <a:prstClr val="black"/>
                </a:solidFill>
                <a:effectLst/>
                <a:uLnTx/>
                <a:uFillTx/>
                <a:latin typeface="Calibri" panose="020F0502020204030204"/>
                <a:ea typeface="+mn-ea"/>
                <a:cs typeface="+mn-cs"/>
              </a:rPr>
              <a:t>Life Of Christ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000" b="1" i="0" u="none" strike="noStrike" kern="1200" cap="none" spc="0" normalizeH="0" baseline="0" noProof="0" dirty="0">
                <a:ln>
                  <a:noFill/>
                </a:ln>
                <a:solidFill>
                  <a:prstClr val="black"/>
                </a:solidFill>
                <a:effectLst/>
                <a:uLnTx/>
                <a:uFillTx/>
                <a:latin typeface="Calibri" panose="020F0502020204030204"/>
                <a:ea typeface="+mn-ea"/>
                <a:cs typeface="+mn-cs"/>
              </a:rPr>
              <a:t>Early Church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000" b="1" i="0" u="none" strike="noStrike" kern="1200" cap="none" spc="0" normalizeH="0" baseline="0" noProof="0" dirty="0">
                <a:ln>
                  <a:noFill/>
                </a:ln>
                <a:solidFill>
                  <a:prstClr val="black"/>
                </a:solidFill>
                <a:effectLst/>
                <a:uLnTx/>
                <a:uFillTx/>
                <a:latin typeface="Calibri" panose="020F0502020204030204"/>
                <a:ea typeface="+mn-ea"/>
                <a:cs typeface="+mn-cs"/>
              </a:rPr>
              <a:t>Letters To Christians </a:t>
            </a:r>
          </a:p>
        </p:txBody>
      </p:sp>
    </p:spTree>
    <p:extLst>
      <p:ext uri="{BB962C8B-B14F-4D97-AF65-F5344CB8AC3E}">
        <p14:creationId xmlns:p14="http://schemas.microsoft.com/office/powerpoint/2010/main" val="1634288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10A2FC2-CFB3-438A-B20E-2C0863E3D741}"/>
              </a:ext>
            </a:extLst>
          </p:cNvPr>
          <p:cNvPicPr>
            <a:picLocks noChangeAspect="1"/>
          </p:cNvPicPr>
          <p:nvPr/>
        </p:nvPicPr>
        <p:blipFill>
          <a:blip r:embed="rId2"/>
          <a:stretch>
            <a:fillRect/>
          </a:stretch>
        </p:blipFill>
        <p:spPr>
          <a:xfrm>
            <a:off x="65314" y="57150"/>
            <a:ext cx="8743949" cy="6745332"/>
          </a:xfrm>
          <a:prstGeom prst="rect">
            <a:avLst/>
          </a:prstGeom>
        </p:spPr>
      </p:pic>
      <p:sp>
        <p:nvSpPr>
          <p:cNvPr id="5" name="Rectangle 4">
            <a:extLst>
              <a:ext uri="{FF2B5EF4-FFF2-40B4-BE49-F238E27FC236}">
                <a16:creationId xmlns:a16="http://schemas.microsoft.com/office/drawing/2014/main" id="{45F63A75-6925-4DA9-B0E6-2C5FA84254E3}"/>
              </a:ext>
            </a:extLst>
          </p:cNvPr>
          <p:cNvSpPr/>
          <p:nvPr/>
        </p:nvSpPr>
        <p:spPr>
          <a:xfrm>
            <a:off x="8915399" y="199642"/>
            <a:ext cx="3126922" cy="5940088"/>
          </a:xfrm>
          <a:prstGeom prst="rect">
            <a:avLst/>
          </a:prstGeom>
          <a:noFill/>
        </p:spPr>
        <p:txBody>
          <a:bodyPr wrap="square" lIns="91440" tIns="45720" rIns="91440" bIns="45720">
            <a:spAutoFit/>
          </a:bodyPr>
          <a:lstStyle/>
          <a:p>
            <a:pPr algn="ctr"/>
            <a:r>
              <a:rPr lang="en-US" sz="3600" b="1" cap="none" spc="0" dirty="0">
                <a:ln w="0"/>
                <a:solidFill>
                  <a:srgbClr val="C00000"/>
                </a:solidFill>
                <a:effectLst>
                  <a:outerShdw blurRad="38100" dist="19050" dir="2700000" algn="tl" rotWithShape="0">
                    <a:schemeClr val="dk1">
                      <a:alpha val="40000"/>
                    </a:schemeClr>
                  </a:outerShdw>
                </a:effectLst>
                <a:latin typeface="Arial Black" panose="020B0A04020102020204" pitchFamily="34" charset="0"/>
              </a:rPr>
              <a:t>What About Gentiles?</a:t>
            </a:r>
          </a:p>
          <a:p>
            <a:pPr algn="ctr"/>
            <a:endParaRPr lang="en-US" sz="4400" b="1" dirty="0">
              <a:ln w="0"/>
              <a:effectLst>
                <a:outerShdw blurRad="38100" dist="19050" dir="2700000" algn="tl" rotWithShape="0">
                  <a:schemeClr val="dk1">
                    <a:alpha val="40000"/>
                  </a:schemeClr>
                </a:outerShdw>
              </a:effectLst>
              <a:latin typeface="Arial Black" panose="020B0A04020102020204" pitchFamily="34" charset="0"/>
            </a:endParaRPr>
          </a:p>
          <a:p>
            <a:pPr algn="ctr"/>
            <a:r>
              <a:rPr lang="en-US" sz="2400" b="1" cap="none" spc="0" dirty="0">
                <a:ln w="0"/>
                <a:solidFill>
                  <a:schemeClr val="tx1"/>
                </a:solidFill>
                <a:effectLst>
                  <a:outerShdw blurRad="38100" dist="19050" dir="2700000" algn="tl" rotWithShape="0">
                    <a:schemeClr val="dk1">
                      <a:alpha val="40000"/>
                    </a:schemeClr>
                  </a:outerShdw>
                </a:effectLst>
                <a:latin typeface="Arial Black" panose="020B0A04020102020204" pitchFamily="34" charset="0"/>
              </a:rPr>
              <a:t>There was no command to become Jewish proselytes to be saved.  They were not judged by the law of Moses.  So then what did God expect?  </a:t>
            </a:r>
          </a:p>
          <a:p>
            <a:pPr algn="ctr"/>
            <a:r>
              <a:rPr lang="en-US" sz="2400" b="1" dirty="0">
                <a:ln w="0"/>
                <a:solidFill>
                  <a:srgbClr val="C00000"/>
                </a:solidFill>
                <a:effectLst>
                  <a:outerShdw blurRad="38100" dist="19050" dir="2700000" algn="tl" rotWithShape="0">
                    <a:schemeClr val="dk1">
                      <a:alpha val="40000"/>
                    </a:schemeClr>
                  </a:outerShdw>
                </a:effectLst>
                <a:latin typeface="Arial Black" panose="020B0A04020102020204" pitchFamily="34" charset="0"/>
              </a:rPr>
              <a:t>(Romans 1:18-21)</a:t>
            </a:r>
            <a:endParaRPr lang="en-US" sz="2400" b="1" cap="none" spc="0" dirty="0">
              <a:ln w="0"/>
              <a:solidFill>
                <a:srgbClr val="C00000"/>
              </a:solidFill>
              <a:effectLst>
                <a:outerShdw blurRad="38100" dist="19050" dir="2700000" algn="tl" rotWithShape="0">
                  <a:schemeClr val="dk1">
                    <a:alpha val="40000"/>
                  </a:schemeClr>
                </a:outerShdw>
              </a:effectLst>
              <a:latin typeface="Arial Black" panose="020B0A04020102020204" pitchFamily="34" charset="0"/>
            </a:endParaRPr>
          </a:p>
        </p:txBody>
      </p:sp>
      <p:sp>
        <p:nvSpPr>
          <p:cNvPr id="6" name="Rectangle 5">
            <a:extLst>
              <a:ext uri="{FF2B5EF4-FFF2-40B4-BE49-F238E27FC236}">
                <a16:creationId xmlns:a16="http://schemas.microsoft.com/office/drawing/2014/main" id="{E835BD48-BCB9-42BC-8CD2-7AE48BEB307B}"/>
              </a:ext>
            </a:extLst>
          </p:cNvPr>
          <p:cNvSpPr/>
          <p:nvPr/>
        </p:nvSpPr>
        <p:spPr>
          <a:xfrm>
            <a:off x="3523376" y="1912690"/>
            <a:ext cx="2105637" cy="973123"/>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Arial Black" panose="020B0A04020102020204" pitchFamily="34" charset="0"/>
              </a:rPr>
              <a:t>Only For Jews</a:t>
            </a:r>
          </a:p>
        </p:txBody>
      </p:sp>
      <p:sp>
        <p:nvSpPr>
          <p:cNvPr id="7" name="Rectangle 6">
            <a:extLst>
              <a:ext uri="{FF2B5EF4-FFF2-40B4-BE49-F238E27FC236}">
                <a16:creationId xmlns:a16="http://schemas.microsoft.com/office/drawing/2014/main" id="{BE0C000E-C14E-4C46-B625-87B5ABD19CDB}"/>
              </a:ext>
            </a:extLst>
          </p:cNvPr>
          <p:cNvSpPr/>
          <p:nvPr/>
        </p:nvSpPr>
        <p:spPr>
          <a:xfrm>
            <a:off x="295013" y="4296561"/>
            <a:ext cx="2691468" cy="1936459"/>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Arial Black" panose="020B0A04020102020204" pitchFamily="34" charset="0"/>
              </a:rPr>
              <a:t>God’s Expectations Would Have Continued Until The Resurrection</a:t>
            </a:r>
          </a:p>
        </p:txBody>
      </p:sp>
      <p:sp>
        <p:nvSpPr>
          <p:cNvPr id="8" name="Arrow: Right 7">
            <a:extLst>
              <a:ext uri="{FF2B5EF4-FFF2-40B4-BE49-F238E27FC236}">
                <a16:creationId xmlns:a16="http://schemas.microsoft.com/office/drawing/2014/main" id="{9D126738-04DA-4126-851B-FFFC8797640B}"/>
              </a:ext>
            </a:extLst>
          </p:cNvPr>
          <p:cNvSpPr/>
          <p:nvPr/>
        </p:nvSpPr>
        <p:spPr>
          <a:xfrm>
            <a:off x="2922814" y="4816929"/>
            <a:ext cx="3314700" cy="51435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109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B74B0-D8DF-4A2A-8BC8-A3C50109BA4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821C790-03D3-49C3-81D4-89963212265A}"/>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24FC17D5-F742-4B73-826B-BE0055204181}"/>
              </a:ext>
            </a:extLst>
          </p:cNvPr>
          <p:cNvPicPr>
            <a:picLocks noChangeAspect="1"/>
          </p:cNvPicPr>
          <p:nvPr/>
        </p:nvPicPr>
        <p:blipFill>
          <a:blip r:embed="rId2"/>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6F3CE578-3CEB-4F2D-B0FC-85A225D9EDBD}"/>
              </a:ext>
            </a:extLst>
          </p:cNvPr>
          <p:cNvSpPr/>
          <p:nvPr/>
        </p:nvSpPr>
        <p:spPr>
          <a:xfrm>
            <a:off x="204107" y="3906228"/>
            <a:ext cx="11764735" cy="1862048"/>
          </a:xfrm>
          <a:prstGeom prst="rect">
            <a:avLst/>
          </a:prstGeom>
          <a:noFill/>
        </p:spPr>
        <p:txBody>
          <a:bodyPr wrap="square" lIns="91440" tIns="45720" rIns="91440" bIns="45720">
            <a:spAutoFit/>
          </a:bodyPr>
          <a:lstStyle/>
          <a:p>
            <a:pPr algn="ctr"/>
            <a:r>
              <a:rPr lang="en-US" sz="11500" b="0" cap="none" spc="0" dirty="0">
                <a:ln w="28575">
                  <a:solidFill>
                    <a:sysClr val="windowText" lastClr="000000"/>
                  </a:solidFill>
                </a:ln>
                <a:solidFill>
                  <a:schemeClr val="bg1"/>
                </a:solidFill>
                <a:effectLst>
                  <a:glow rad="228600">
                    <a:schemeClr val="accent4">
                      <a:satMod val="175000"/>
                      <a:alpha val="40000"/>
                    </a:schemeClr>
                  </a:glow>
                  <a:outerShdw blurRad="38100" dist="19050" dir="2700000" algn="tl" rotWithShape="0">
                    <a:schemeClr val="dk1">
                      <a:alpha val="40000"/>
                    </a:schemeClr>
                  </a:outerShdw>
                </a:effectLst>
                <a:latin typeface="Arial Black" panose="020B0A04020102020204" pitchFamily="34" charset="0"/>
              </a:rPr>
              <a:t>Judah Alone</a:t>
            </a:r>
          </a:p>
        </p:txBody>
      </p:sp>
    </p:spTree>
    <p:extLst>
      <p:ext uri="{BB962C8B-B14F-4D97-AF65-F5344CB8AC3E}">
        <p14:creationId xmlns:p14="http://schemas.microsoft.com/office/powerpoint/2010/main" val="3942810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BC2A0FA-589D-4A84-B529-A11A5ECFE9B2}"/>
              </a:ext>
            </a:extLst>
          </p:cNvPr>
          <p:cNvPicPr>
            <a:picLocks noChangeAspect="1"/>
          </p:cNvPicPr>
          <p:nvPr/>
        </p:nvPicPr>
        <p:blipFill>
          <a:blip r:embed="rId2"/>
          <a:stretch>
            <a:fillRect/>
          </a:stretch>
        </p:blipFill>
        <p:spPr>
          <a:xfrm>
            <a:off x="7442791" y="0"/>
            <a:ext cx="4749209" cy="6858000"/>
          </a:xfrm>
          <a:prstGeom prst="rect">
            <a:avLst/>
          </a:prstGeom>
        </p:spPr>
      </p:pic>
      <p:sp>
        <p:nvSpPr>
          <p:cNvPr id="5" name="Multiplication Sign 4">
            <a:extLst>
              <a:ext uri="{FF2B5EF4-FFF2-40B4-BE49-F238E27FC236}">
                <a16:creationId xmlns:a16="http://schemas.microsoft.com/office/drawing/2014/main" id="{A11C7460-5A15-4AE7-B67E-FB1F95791B05}"/>
              </a:ext>
            </a:extLst>
          </p:cNvPr>
          <p:cNvSpPr/>
          <p:nvPr/>
        </p:nvSpPr>
        <p:spPr>
          <a:xfrm>
            <a:off x="8114225" y="73479"/>
            <a:ext cx="4077775" cy="3200400"/>
          </a:xfrm>
          <a:prstGeom prst="mathMultiply">
            <a:avLst/>
          </a:prstGeom>
          <a:solidFill>
            <a:srgbClr val="FF0000"/>
          </a:solidFill>
          <a:ln w="476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6" name="Rectangle 5">
            <a:extLst>
              <a:ext uri="{FF2B5EF4-FFF2-40B4-BE49-F238E27FC236}">
                <a16:creationId xmlns:a16="http://schemas.microsoft.com/office/drawing/2014/main" id="{9FDDBD62-5829-4D6F-8999-C8070E494424}"/>
              </a:ext>
            </a:extLst>
          </p:cNvPr>
          <p:cNvSpPr/>
          <p:nvPr/>
        </p:nvSpPr>
        <p:spPr>
          <a:xfrm>
            <a:off x="108857" y="105779"/>
            <a:ext cx="7222672" cy="6632585"/>
          </a:xfrm>
          <a:prstGeom prst="rect">
            <a:avLst/>
          </a:prstGeom>
        </p:spPr>
        <p:txBody>
          <a:bodyPr wrap="square">
            <a:spAutoFit/>
          </a:bodyPr>
          <a:lstStyle/>
          <a:p>
            <a:pPr algn="ctr"/>
            <a:r>
              <a:rPr lang="en-US" sz="2500" b="1" dirty="0">
                <a:solidFill>
                  <a:schemeClr val="bg1"/>
                </a:solidFill>
              </a:rPr>
              <a:t>In the ninth year of Hoshea, the king of Assyria captured Samaria, and he carried the Israelites away to Assyria and placed them in </a:t>
            </a:r>
            <a:r>
              <a:rPr lang="en-US" sz="2500" b="1" dirty="0" err="1">
                <a:solidFill>
                  <a:schemeClr val="bg1"/>
                </a:solidFill>
              </a:rPr>
              <a:t>Halah</a:t>
            </a:r>
            <a:r>
              <a:rPr lang="en-US" sz="2500" b="1" dirty="0">
                <a:solidFill>
                  <a:schemeClr val="bg1"/>
                </a:solidFill>
              </a:rPr>
              <a:t>, and on the </a:t>
            </a:r>
            <a:r>
              <a:rPr lang="en-US" sz="2500" b="1" dirty="0" err="1">
                <a:solidFill>
                  <a:schemeClr val="bg1"/>
                </a:solidFill>
              </a:rPr>
              <a:t>Habor</a:t>
            </a:r>
            <a:r>
              <a:rPr lang="en-US" sz="2500" b="1" dirty="0">
                <a:solidFill>
                  <a:schemeClr val="bg1"/>
                </a:solidFill>
              </a:rPr>
              <a:t>, the river of </a:t>
            </a:r>
            <a:r>
              <a:rPr lang="en-US" sz="2500" b="1" dirty="0" err="1">
                <a:solidFill>
                  <a:schemeClr val="bg1"/>
                </a:solidFill>
              </a:rPr>
              <a:t>Gozan</a:t>
            </a:r>
            <a:r>
              <a:rPr lang="en-US" sz="2500" b="1" dirty="0">
                <a:solidFill>
                  <a:schemeClr val="bg1"/>
                </a:solidFill>
              </a:rPr>
              <a:t>, and in the cities of the Medes. And </a:t>
            </a:r>
            <a:r>
              <a:rPr lang="en-US" sz="2500" b="1" dirty="0">
                <a:solidFill>
                  <a:srgbClr val="FFFF00"/>
                </a:solidFill>
              </a:rPr>
              <a:t>this occurred because the people of Israel had sinned against the LORD their God</a:t>
            </a:r>
            <a:r>
              <a:rPr lang="en-US" sz="2500" b="1" dirty="0">
                <a:solidFill>
                  <a:schemeClr val="bg1"/>
                </a:solidFill>
              </a:rPr>
              <a:t>, who had brought them up out of the land of Egypt from under the hand of Pharaoh king of Egypt, and had </a:t>
            </a:r>
            <a:r>
              <a:rPr lang="en-US" sz="2500" b="1" dirty="0">
                <a:solidFill>
                  <a:srgbClr val="FFFF00"/>
                </a:solidFill>
              </a:rPr>
              <a:t>feared other gods</a:t>
            </a:r>
            <a:r>
              <a:rPr lang="en-US" sz="2500" b="1" dirty="0">
                <a:solidFill>
                  <a:schemeClr val="bg1"/>
                </a:solidFill>
              </a:rPr>
              <a:t> and walked in the customs of the nations whom the LORD drove out before the people of Israel, and in the customs that the kings of Israel had practiced. And the people of Israel did secretly against the LORD their God things that were not right. </a:t>
            </a:r>
            <a:r>
              <a:rPr lang="en-US" sz="2500" b="1" dirty="0">
                <a:solidFill>
                  <a:srgbClr val="FFFF00"/>
                </a:solidFill>
              </a:rPr>
              <a:t>They built for themselves high places </a:t>
            </a:r>
            <a:r>
              <a:rPr lang="en-US" sz="2500" b="1" dirty="0">
                <a:solidFill>
                  <a:schemeClr val="bg1"/>
                </a:solidFill>
              </a:rPr>
              <a:t>in all their towns, from watchtower to fortified city.  They set up for themselves pillars and </a:t>
            </a:r>
            <a:r>
              <a:rPr lang="en-US" sz="2500" b="1" dirty="0" err="1">
                <a:solidFill>
                  <a:schemeClr val="bg1"/>
                </a:solidFill>
              </a:rPr>
              <a:t>Asherim</a:t>
            </a:r>
            <a:r>
              <a:rPr lang="en-US" sz="2500" b="1" dirty="0">
                <a:solidFill>
                  <a:schemeClr val="bg1"/>
                </a:solidFill>
              </a:rPr>
              <a:t> on every high hill and under every green tree…</a:t>
            </a:r>
            <a:r>
              <a:rPr lang="en-US" dirty="0"/>
              <a:t> </a:t>
            </a:r>
          </a:p>
        </p:txBody>
      </p:sp>
    </p:spTree>
    <p:extLst>
      <p:ext uri="{BB962C8B-B14F-4D97-AF65-F5344CB8AC3E}">
        <p14:creationId xmlns:p14="http://schemas.microsoft.com/office/powerpoint/2010/main" val="2629242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BC2A0FA-589D-4A84-B529-A11A5ECFE9B2}"/>
              </a:ext>
            </a:extLst>
          </p:cNvPr>
          <p:cNvPicPr>
            <a:picLocks noChangeAspect="1"/>
          </p:cNvPicPr>
          <p:nvPr/>
        </p:nvPicPr>
        <p:blipFill>
          <a:blip r:embed="rId2"/>
          <a:stretch>
            <a:fillRect/>
          </a:stretch>
        </p:blipFill>
        <p:spPr>
          <a:xfrm>
            <a:off x="7442791" y="0"/>
            <a:ext cx="4749209" cy="6858000"/>
          </a:xfrm>
          <a:prstGeom prst="rect">
            <a:avLst/>
          </a:prstGeom>
        </p:spPr>
      </p:pic>
      <p:sp>
        <p:nvSpPr>
          <p:cNvPr id="5" name="Multiplication Sign 4">
            <a:extLst>
              <a:ext uri="{FF2B5EF4-FFF2-40B4-BE49-F238E27FC236}">
                <a16:creationId xmlns:a16="http://schemas.microsoft.com/office/drawing/2014/main" id="{A11C7460-5A15-4AE7-B67E-FB1F95791B05}"/>
              </a:ext>
            </a:extLst>
          </p:cNvPr>
          <p:cNvSpPr/>
          <p:nvPr/>
        </p:nvSpPr>
        <p:spPr>
          <a:xfrm>
            <a:off x="8114225" y="73479"/>
            <a:ext cx="4077775" cy="3200400"/>
          </a:xfrm>
          <a:prstGeom prst="mathMultiply">
            <a:avLst/>
          </a:prstGeom>
          <a:solidFill>
            <a:srgbClr val="FF0000"/>
          </a:solidFill>
          <a:ln w="476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6" name="Rectangle 5">
            <a:extLst>
              <a:ext uri="{FF2B5EF4-FFF2-40B4-BE49-F238E27FC236}">
                <a16:creationId xmlns:a16="http://schemas.microsoft.com/office/drawing/2014/main" id="{9FDDBD62-5829-4D6F-8999-C8070E494424}"/>
              </a:ext>
            </a:extLst>
          </p:cNvPr>
          <p:cNvSpPr/>
          <p:nvPr/>
        </p:nvSpPr>
        <p:spPr>
          <a:xfrm>
            <a:off x="48984" y="97615"/>
            <a:ext cx="7331529" cy="6494085"/>
          </a:xfrm>
          <a:prstGeom prst="rect">
            <a:avLst/>
          </a:prstGeom>
        </p:spPr>
        <p:txBody>
          <a:bodyPr wrap="square">
            <a:spAutoFit/>
          </a:bodyPr>
          <a:lstStyle/>
          <a:p>
            <a:pPr algn="ctr"/>
            <a:r>
              <a:rPr lang="en-US" sz="2600" b="1" dirty="0">
                <a:solidFill>
                  <a:schemeClr val="bg1"/>
                </a:solidFill>
              </a:rPr>
              <a:t>…Yet </a:t>
            </a:r>
            <a:r>
              <a:rPr lang="en-US" sz="2600" b="1" dirty="0">
                <a:solidFill>
                  <a:srgbClr val="FFFF00"/>
                </a:solidFill>
              </a:rPr>
              <a:t>the LORD warned Israel </a:t>
            </a:r>
            <a:r>
              <a:rPr lang="en-US" sz="2600" b="1" dirty="0">
                <a:solidFill>
                  <a:schemeClr val="bg1"/>
                </a:solidFill>
              </a:rPr>
              <a:t>and Judah by </a:t>
            </a:r>
            <a:r>
              <a:rPr lang="en-US" sz="2600" b="1" dirty="0">
                <a:solidFill>
                  <a:srgbClr val="FFFF00"/>
                </a:solidFill>
              </a:rPr>
              <a:t>every prophet and every seer</a:t>
            </a:r>
            <a:r>
              <a:rPr lang="en-US" sz="2600" b="1" dirty="0">
                <a:solidFill>
                  <a:schemeClr val="bg1"/>
                </a:solidFill>
              </a:rPr>
              <a:t>, saying, “Turn from your evil ways and keep my commandments and my statutes, in accordance with all the Law that I commanded your fathers, and that I sent to you by my servants the prophets.” But they would not listen, but were </a:t>
            </a:r>
            <a:r>
              <a:rPr lang="en-US" sz="2600" b="1" dirty="0">
                <a:solidFill>
                  <a:srgbClr val="FFFF00"/>
                </a:solidFill>
              </a:rPr>
              <a:t>stubborn</a:t>
            </a:r>
            <a:r>
              <a:rPr lang="en-US" sz="2600" b="1" dirty="0">
                <a:solidFill>
                  <a:schemeClr val="bg1"/>
                </a:solidFill>
              </a:rPr>
              <a:t>, as their fathers had been, who did not believe in the LORD their God… And </a:t>
            </a:r>
            <a:r>
              <a:rPr lang="en-US" sz="2600" b="1" dirty="0">
                <a:solidFill>
                  <a:srgbClr val="FFFF00"/>
                </a:solidFill>
              </a:rPr>
              <a:t>they abandoned all the commandments </a:t>
            </a:r>
            <a:r>
              <a:rPr lang="en-US" sz="2600" b="1" dirty="0">
                <a:solidFill>
                  <a:schemeClr val="bg1"/>
                </a:solidFill>
              </a:rPr>
              <a:t>of the LORD their God… And </a:t>
            </a:r>
            <a:r>
              <a:rPr lang="en-US" sz="2600" b="1" dirty="0">
                <a:solidFill>
                  <a:srgbClr val="FFFF00"/>
                </a:solidFill>
              </a:rPr>
              <a:t>they burned their sons and their daughters as offerings</a:t>
            </a:r>
            <a:r>
              <a:rPr lang="en-US" sz="2600" b="1" dirty="0">
                <a:solidFill>
                  <a:schemeClr val="bg1"/>
                </a:solidFill>
              </a:rPr>
              <a:t> and used divination and omens and sold themselves to do evil in the sight of the LORD, provoking him to anger.  Therefore the LORD was very angry with Israel and removed them out of his sight. None was left but the tribe of Judah only. (2 Kings 17:6-18) </a:t>
            </a:r>
            <a:endParaRPr lang="en-US" sz="2600" dirty="0"/>
          </a:p>
        </p:txBody>
      </p:sp>
    </p:spTree>
    <p:extLst>
      <p:ext uri="{BB962C8B-B14F-4D97-AF65-F5344CB8AC3E}">
        <p14:creationId xmlns:p14="http://schemas.microsoft.com/office/powerpoint/2010/main" val="2498171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BC2A0FA-589D-4A84-B529-A11A5ECFE9B2}"/>
              </a:ext>
            </a:extLst>
          </p:cNvPr>
          <p:cNvPicPr>
            <a:picLocks noChangeAspect="1"/>
          </p:cNvPicPr>
          <p:nvPr/>
        </p:nvPicPr>
        <p:blipFill>
          <a:blip r:embed="rId2"/>
          <a:stretch>
            <a:fillRect/>
          </a:stretch>
        </p:blipFill>
        <p:spPr>
          <a:xfrm>
            <a:off x="7442791" y="0"/>
            <a:ext cx="4749209" cy="6858000"/>
          </a:xfrm>
          <a:prstGeom prst="rect">
            <a:avLst/>
          </a:prstGeom>
        </p:spPr>
      </p:pic>
      <p:sp>
        <p:nvSpPr>
          <p:cNvPr id="5" name="Multiplication Sign 4">
            <a:extLst>
              <a:ext uri="{FF2B5EF4-FFF2-40B4-BE49-F238E27FC236}">
                <a16:creationId xmlns:a16="http://schemas.microsoft.com/office/drawing/2014/main" id="{A11C7460-5A15-4AE7-B67E-FB1F95791B05}"/>
              </a:ext>
            </a:extLst>
          </p:cNvPr>
          <p:cNvSpPr/>
          <p:nvPr/>
        </p:nvSpPr>
        <p:spPr>
          <a:xfrm>
            <a:off x="8114225" y="73479"/>
            <a:ext cx="4077775" cy="3200400"/>
          </a:xfrm>
          <a:prstGeom prst="mathMultiply">
            <a:avLst/>
          </a:prstGeom>
          <a:solidFill>
            <a:srgbClr val="FF0000"/>
          </a:solidFill>
          <a:ln w="476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6" name="Rectangle 5">
            <a:extLst>
              <a:ext uri="{FF2B5EF4-FFF2-40B4-BE49-F238E27FC236}">
                <a16:creationId xmlns:a16="http://schemas.microsoft.com/office/drawing/2014/main" id="{9FDDBD62-5829-4D6F-8999-C8070E494424}"/>
              </a:ext>
            </a:extLst>
          </p:cNvPr>
          <p:cNvSpPr/>
          <p:nvPr/>
        </p:nvSpPr>
        <p:spPr>
          <a:xfrm>
            <a:off x="48984" y="97615"/>
            <a:ext cx="7331529" cy="6124754"/>
          </a:xfrm>
          <a:prstGeom prst="rect">
            <a:avLst/>
          </a:prstGeom>
        </p:spPr>
        <p:txBody>
          <a:bodyPr wrap="square">
            <a:spAutoFit/>
          </a:bodyPr>
          <a:lstStyle/>
          <a:p>
            <a:pPr algn="ctr"/>
            <a:r>
              <a:rPr lang="en-US" sz="2800" b="1" dirty="0">
                <a:solidFill>
                  <a:schemeClr val="bg1"/>
                </a:solidFill>
              </a:rPr>
              <a:t> And he did what was right in the eyes of the LORD, according to all that David his father had done.  He removed the high places and broke the pillars and cut down the Asherah. And he broke in pieces the bronze serpent that Moses had made, for until those days the people of Israel had made offerings to it (it was called </a:t>
            </a:r>
            <a:r>
              <a:rPr lang="en-US" sz="2800" b="1" dirty="0" err="1">
                <a:solidFill>
                  <a:schemeClr val="bg1"/>
                </a:solidFill>
              </a:rPr>
              <a:t>Nehushtan</a:t>
            </a:r>
            <a:r>
              <a:rPr lang="en-US" sz="2800" b="1" dirty="0">
                <a:solidFill>
                  <a:schemeClr val="bg1"/>
                </a:solidFill>
              </a:rPr>
              <a:t>).  He trusted in the LORD, the God of Israel, so that there was none like him among all the kings of Judah after him, nor among those who were before him.  For he held fast to the LORD. He did not depart from following him, but kept the commandments that the LORD commanded Moses.  (2 Kings 18:3-6)</a:t>
            </a:r>
            <a:endParaRPr lang="en-US" sz="2800" dirty="0"/>
          </a:p>
        </p:txBody>
      </p:sp>
    </p:spTree>
    <p:extLst>
      <p:ext uri="{BB962C8B-B14F-4D97-AF65-F5344CB8AC3E}">
        <p14:creationId xmlns:p14="http://schemas.microsoft.com/office/powerpoint/2010/main" val="2134103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BC2A0FA-589D-4A84-B529-A11A5ECFE9B2}"/>
              </a:ext>
            </a:extLst>
          </p:cNvPr>
          <p:cNvPicPr>
            <a:picLocks noChangeAspect="1"/>
          </p:cNvPicPr>
          <p:nvPr/>
        </p:nvPicPr>
        <p:blipFill>
          <a:blip r:embed="rId2"/>
          <a:stretch>
            <a:fillRect/>
          </a:stretch>
        </p:blipFill>
        <p:spPr>
          <a:xfrm>
            <a:off x="7442791" y="0"/>
            <a:ext cx="4749209" cy="6858000"/>
          </a:xfrm>
          <a:prstGeom prst="rect">
            <a:avLst/>
          </a:prstGeom>
        </p:spPr>
      </p:pic>
      <p:sp>
        <p:nvSpPr>
          <p:cNvPr id="5" name="Multiplication Sign 4">
            <a:extLst>
              <a:ext uri="{FF2B5EF4-FFF2-40B4-BE49-F238E27FC236}">
                <a16:creationId xmlns:a16="http://schemas.microsoft.com/office/drawing/2014/main" id="{A11C7460-5A15-4AE7-B67E-FB1F95791B05}"/>
              </a:ext>
            </a:extLst>
          </p:cNvPr>
          <p:cNvSpPr/>
          <p:nvPr/>
        </p:nvSpPr>
        <p:spPr>
          <a:xfrm>
            <a:off x="8114225" y="73479"/>
            <a:ext cx="4077775" cy="3200400"/>
          </a:xfrm>
          <a:prstGeom prst="mathMultiply">
            <a:avLst/>
          </a:prstGeom>
          <a:solidFill>
            <a:srgbClr val="FF0000"/>
          </a:solidFill>
          <a:ln w="476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
        <p:nvSpPr>
          <p:cNvPr id="6" name="Rectangle 5">
            <a:extLst>
              <a:ext uri="{FF2B5EF4-FFF2-40B4-BE49-F238E27FC236}">
                <a16:creationId xmlns:a16="http://schemas.microsoft.com/office/drawing/2014/main" id="{9FDDBD62-5829-4D6F-8999-C8070E494424}"/>
              </a:ext>
            </a:extLst>
          </p:cNvPr>
          <p:cNvSpPr/>
          <p:nvPr/>
        </p:nvSpPr>
        <p:spPr>
          <a:xfrm>
            <a:off x="48984" y="97615"/>
            <a:ext cx="7331529" cy="6124754"/>
          </a:xfrm>
          <a:prstGeom prst="rect">
            <a:avLst/>
          </a:prstGeom>
        </p:spPr>
        <p:txBody>
          <a:bodyPr wrap="square">
            <a:spAutoFit/>
          </a:bodyPr>
          <a:lstStyle/>
          <a:p>
            <a:pPr algn="ctr"/>
            <a:r>
              <a:rPr lang="en-US" sz="2800" b="1" dirty="0">
                <a:solidFill>
                  <a:schemeClr val="bg1"/>
                </a:solidFill>
              </a:rPr>
              <a:t>He prayed to him, and God was moved by his entreaty and heard his plea and brought him again to Jerusalem into his kingdom. Then Manasseh knew that the LORD was God…</a:t>
            </a:r>
          </a:p>
          <a:p>
            <a:pPr algn="ctr"/>
            <a:endParaRPr lang="en-US" sz="2800" b="1" dirty="0">
              <a:solidFill>
                <a:schemeClr val="bg1"/>
              </a:solidFill>
            </a:endParaRPr>
          </a:p>
          <a:p>
            <a:pPr algn="ctr"/>
            <a:r>
              <a:rPr lang="en-US" sz="2800" b="1" dirty="0">
                <a:solidFill>
                  <a:schemeClr val="bg1"/>
                </a:solidFill>
              </a:rPr>
              <a:t>And he took away the foreign gods and the idol from the house of the LORD, and all the altars that he had built on the mountain of the house of the LORD and in Jerusalem, and he threw them outside of the city.  He also restored the altar of the LORD and offered on it sacrifices of peace offerings and of thanksgiving, and he commanded Judah to serve the LORD, the God of Israel.  (2 Chronicles 33:13, 15-16)</a:t>
            </a:r>
            <a:endParaRPr lang="en-US" sz="2800" dirty="0"/>
          </a:p>
        </p:txBody>
      </p:sp>
    </p:spTree>
    <p:extLst>
      <p:ext uri="{BB962C8B-B14F-4D97-AF65-F5344CB8AC3E}">
        <p14:creationId xmlns:p14="http://schemas.microsoft.com/office/powerpoint/2010/main" val="13519535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TotalTime>
  <Words>1116</Words>
  <Application>Microsoft Office PowerPoint</Application>
  <PresentationFormat>Widescreen</PresentationFormat>
  <Paragraphs>72</Paragraphs>
  <Slides>27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Arial Black</vt:lpstr>
      <vt:lpstr>Calibri</vt:lpstr>
      <vt:lpstr>Calibri Light</vt:lpstr>
      <vt:lpstr>Lucida Handwriting</vt:lpstr>
      <vt:lpstr>Office Theme</vt:lpstr>
      <vt:lpstr>PowerPoint Presentation</vt:lpstr>
      <vt:lpstr>PowerPoint Presentation</vt:lpstr>
      <vt:lpstr>Seventeen  Bible Time Periods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Scarlet Thread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Beard</dc:creator>
  <cp:lastModifiedBy>Aaron Beard</cp:lastModifiedBy>
  <cp:revision>13</cp:revision>
  <dcterms:created xsi:type="dcterms:W3CDTF">2019-08-25T03:27:05Z</dcterms:created>
  <dcterms:modified xsi:type="dcterms:W3CDTF">2019-08-25T13:52:44Z</dcterms:modified>
</cp:coreProperties>
</file>