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>
        <a:fontRef idx="minor">
          <a:srgbClr val="F6F4EF"/>
        </a:fontRef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6D6A67"/>
        </a:fontRef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chemeClr val="accent1">
            <a:hueOff val="54751"/>
            <a:satOff val="-1697"/>
            <a:lumOff val="-18038"/>
          </a:schemeClr>
        </a:fontRef>
        <a:schemeClr val="accent1">
          <a:hueOff val="54751"/>
          <a:satOff val="-1697"/>
          <a:lumOff val="-18038"/>
        </a:schemeClr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6F4EF"/>
        </a:fontRef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solidFill>
            <a:srgbClr val="9ABDE9"/>
          </a:solidFill>
        </a:fill>
      </a:tcStyle>
    </a:firstCol>
    <a:lastRow>
      <a:tcTxStyle b="off" i="off">
        <a:fontRef idx="minor">
          <a:srgbClr val="F6F4EF"/>
        </a:fontRef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109194"/>
              <a:satOff val="-4874"/>
              <a:lumOff val="12971"/>
            </a:schemeClr>
          </a:solidFill>
        </a:fill>
      </a:tcStyle>
    </a:lastRow>
    <a:firstRow>
      <a:tcTxStyle b="off" i="off">
        <a:fontRef idx="minor">
          <a:srgbClr val="F6F4EF"/>
        </a:fontRef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109194"/>
              <a:satOff val="-4874"/>
              <a:lumOff val="12971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 snapToObjects="1">
      <p:cViewPr varScale="1">
        <p:scale>
          <a:sx n="75" d="100"/>
          <a:sy n="75" d="100"/>
        </p:scale>
        <p:origin x="25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"/>
          <p:cNvGrpSpPr/>
          <p:nvPr/>
        </p:nvGrpSpPr>
        <p:grpSpPr>
          <a:xfrm>
            <a:off x="406400" y="8623299"/>
            <a:ext cx="12192001" cy="50929"/>
            <a:chOff x="0" y="0"/>
            <a:chExt cx="12192000" cy="50926"/>
          </a:xfrm>
        </p:grpSpPr>
        <p:sp>
          <p:nvSpPr>
            <p:cNvPr id="14" name="Line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" name="Line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7" name="Date"/>
          <p:cNvSpPr txBox="1"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00000"/>
              </a:lnSpc>
              <a:spcBef>
                <a:spcPts val="110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1pPr>
            <a:lvl2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2pPr>
            <a:lvl3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3pPr>
            <a:lvl4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4pPr>
            <a:lvl5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"/>
          <p:cNvGrpSpPr/>
          <p:nvPr/>
        </p:nvGrpSpPr>
        <p:grpSpPr>
          <a:xfrm>
            <a:off x="406400" y="5270499"/>
            <a:ext cx="5689600" cy="50929"/>
            <a:chOff x="0" y="0"/>
            <a:chExt cx="5689600" cy="50926"/>
          </a:xfrm>
        </p:grpSpPr>
        <p:sp>
          <p:nvSpPr>
            <p:cNvPr id="102" name="Line"/>
            <p:cNvSpPr/>
            <p:nvPr/>
          </p:nvSpPr>
          <p:spPr>
            <a:xfrm>
              <a:off x="0" y="0"/>
              <a:ext cx="5689600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" name="Line"/>
            <p:cNvSpPr/>
            <p:nvPr/>
          </p:nvSpPr>
          <p:spPr>
            <a:xfrm>
              <a:off x="0" y="50800"/>
              <a:ext cx="5689600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05" name="Image"/>
          <p:cNvSpPr>
            <a:spLocks noGrp="1"/>
          </p:cNvSpPr>
          <p:nvPr>
            <p:ph type="pic" idx="13"/>
          </p:nvPr>
        </p:nvSpPr>
        <p:spPr>
          <a:xfrm>
            <a:off x="6261100" y="-1422400"/>
            <a:ext cx="7509934" cy="11264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5410200"/>
            <a:ext cx="5816600" cy="1663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>
            <a:outerShdw blurRad="38100" dist="12700" dir="5400000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"/>
          <p:cNvGrpSpPr/>
          <p:nvPr/>
        </p:nvGrpSpPr>
        <p:grpSpPr>
          <a:xfrm>
            <a:off x="406400" y="2565399"/>
            <a:ext cx="5689600" cy="50929"/>
            <a:chOff x="0" y="0"/>
            <a:chExt cx="5689600" cy="50926"/>
          </a:xfrm>
        </p:grpSpPr>
        <p:sp>
          <p:nvSpPr>
            <p:cNvPr id="115" name="Line"/>
            <p:cNvSpPr/>
            <p:nvPr/>
          </p:nvSpPr>
          <p:spPr>
            <a:xfrm>
              <a:off x="0" y="0"/>
              <a:ext cx="5689600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" name="Line"/>
            <p:cNvSpPr/>
            <p:nvPr/>
          </p:nvSpPr>
          <p:spPr>
            <a:xfrm>
              <a:off x="0" y="50800"/>
              <a:ext cx="5689600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118" name="Image"/>
          <p:cNvSpPr>
            <a:spLocks noGrp="1"/>
          </p:cNvSpPr>
          <p:nvPr>
            <p:ph type="pic" idx="13"/>
          </p:nvPr>
        </p:nvSpPr>
        <p:spPr>
          <a:xfrm>
            <a:off x="6261100" y="-1422400"/>
            <a:ext cx="7505700" cy="1125855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ffectLst>
            <a:outerShdw blurRad="38100" dist="12700" dir="5400000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92800" cy="6324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56400" y="2984500"/>
            <a:ext cx="5892800" cy="6324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614680" anchor="t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800"/>
            </a:lvl1pPr>
            <a:lvl2pPr>
              <a:lnSpc>
                <a:spcPct val="120000"/>
              </a:lnSpc>
              <a:defRPr sz="3800"/>
            </a:lvl2pPr>
            <a:lvl3pPr>
              <a:lnSpc>
                <a:spcPct val="120000"/>
              </a:lnSpc>
              <a:defRPr sz="3800"/>
            </a:lvl3pPr>
            <a:lvl4pPr>
              <a:lnSpc>
                <a:spcPct val="120000"/>
              </a:lnSpc>
              <a:defRPr sz="3800"/>
            </a:lvl4pPr>
            <a:lvl5pPr>
              <a:lnSpc>
                <a:spcPct val="120000"/>
              </a:lnSpc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"/>
          <p:cNvGrpSpPr/>
          <p:nvPr/>
        </p:nvGrpSpPr>
        <p:grpSpPr>
          <a:xfrm>
            <a:off x="406400" y="4864099"/>
            <a:ext cx="12192001" cy="50929"/>
            <a:chOff x="0" y="0"/>
            <a:chExt cx="12192000" cy="50926"/>
          </a:xfrm>
        </p:grpSpPr>
        <p:sp>
          <p:nvSpPr>
            <p:cNvPr id="68" name="Line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" name="Line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"/>
          <p:cNvGrpSpPr/>
          <p:nvPr/>
        </p:nvGrpSpPr>
        <p:grpSpPr>
          <a:xfrm>
            <a:off x="406400" y="8623299"/>
            <a:ext cx="12192001" cy="50929"/>
            <a:chOff x="0" y="0"/>
            <a:chExt cx="12192000" cy="50926"/>
          </a:xfrm>
        </p:grpSpPr>
        <p:sp>
          <p:nvSpPr>
            <p:cNvPr id="79" name="Line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0" name="Line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82" name="Date"/>
          <p:cNvSpPr txBox="1"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457200">
              <a:lnSpc>
                <a:spcPct val="100000"/>
              </a:lnSpc>
              <a:spcBef>
                <a:spcPts val="110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83" name="Image"/>
          <p:cNvSpPr>
            <a:spLocks noGrp="1"/>
          </p:cNvSpPr>
          <p:nvPr>
            <p:ph type="pic" idx="14"/>
          </p:nvPr>
        </p:nvSpPr>
        <p:spPr>
          <a:xfrm>
            <a:off x="355600" y="88900"/>
            <a:ext cx="12308657" cy="73152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1pPr>
            <a:lvl2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2pPr>
            <a:lvl3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3pPr>
            <a:lvl4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4pPr>
            <a:lvl5pPr marL="0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idx="13"/>
          </p:nvPr>
        </p:nvSpPr>
        <p:spPr>
          <a:xfrm>
            <a:off x="6159500" y="444500"/>
            <a:ext cx="6861306" cy="8763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idx="14"/>
          </p:nvPr>
        </p:nvSpPr>
        <p:spPr>
          <a:xfrm>
            <a:off x="-431800" y="444500"/>
            <a:ext cx="8690058" cy="8750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/>
        </p:nvGrpSpPr>
        <p:grpSpPr>
          <a:xfrm>
            <a:off x="406400" y="2565399"/>
            <a:ext cx="12192001" cy="50929"/>
            <a:chOff x="0" y="0"/>
            <a:chExt cx="12192000" cy="50926"/>
          </a:xfrm>
        </p:grpSpPr>
        <p:sp>
          <p:nvSpPr>
            <p:cNvPr id="2" name="Line"/>
            <p:cNvSpPr/>
            <p:nvPr/>
          </p:nvSpPr>
          <p:spPr>
            <a:xfrm>
              <a:off x="0" y="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" name="Line"/>
            <p:cNvSpPr/>
            <p:nvPr/>
          </p:nvSpPr>
          <p:spPr>
            <a:xfrm>
              <a:off x="0" y="50800"/>
              <a:ext cx="12192001" cy="127"/>
            </a:xfrm>
            <a:prstGeom prst="line">
              <a:avLst/>
            </a:prstGeom>
            <a:noFill/>
            <a:ln w="12700" cap="flat">
              <a:solidFill>
                <a:schemeClr val="accent1">
                  <a:hueOff val="109194"/>
                  <a:satOff val="-4874"/>
                  <a:lumOff val="12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600">
                <a:solidFill>
                  <a:schemeClr val="accent1">
                    <a:hueOff val="54751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j-lt"/>
          <a:ea typeface="+mj-ea"/>
          <a:cs typeface="+mj-cs"/>
          <a:sym typeface="Didot"/>
        </a:defRPr>
      </a:lvl9pPr>
    </p:titleStyle>
    <p:bodyStyle>
      <a:lvl1pPr marL="368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1pPr>
      <a:lvl2pPr marL="8128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2pPr>
      <a:lvl3pPr marL="1257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3pPr>
      <a:lvl4pPr marL="17018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4pPr>
      <a:lvl5pPr marL="2146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5pPr>
      <a:lvl6pPr marL="25908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6pPr>
      <a:lvl7pPr marL="3035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7pPr>
      <a:lvl8pPr marL="34798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8pPr>
      <a:lvl9pPr marL="3924300" marR="0" indent="-368300" algn="l" defTabSz="584200" rtl="0" latinLnBrk="0">
        <a:lnSpc>
          <a:spcPct val="90000"/>
        </a:lnSpc>
        <a:spcBef>
          <a:spcPts val="3800"/>
        </a:spcBef>
        <a:spcAft>
          <a:spcPts val="0"/>
        </a:spcAft>
        <a:buClr>
          <a:srgbClr val="5C86B9"/>
        </a:buClr>
        <a:buSzPct val="50000"/>
        <a:buFont typeface="Zapf Dingbats"/>
        <a:buChar char="✤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Intro to Biblical Counseling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t>Intro to Biblical Counseling </a:t>
            </a:r>
          </a:p>
        </p:txBody>
      </p:sp>
      <p:sp>
        <p:nvSpPr>
          <p:cNvPr id="150" name="Equipping Workshop                                                                                                 Trussville, AL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7" indent="0" algn="just">
              <a:spcBef>
                <a:spcPts val="0"/>
              </a:spcBef>
              <a:buClrTx/>
              <a:buSzTx/>
              <a:buNone/>
              <a:defRPr sz="2400">
                <a:solidFill>
                  <a:srgbClr val="5C86B9"/>
                </a:solidFill>
              </a:defRPr>
            </a:pPr>
            <a:r>
              <a:rPr dirty="0"/>
              <a:t>Equipping Workshop                                                                                               Trussville, AL</a:t>
            </a:r>
          </a:p>
        </p:txBody>
      </p:sp>
      <p:pic>
        <p:nvPicPr>
          <p:cNvPr id="151" name="Bible Image.jpg" descr="Bible 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00" y="914400"/>
            <a:ext cx="9455200" cy="4457700"/>
          </a:xfrm>
          <a:prstGeom prst="rect">
            <a:avLst/>
          </a:prstGeom>
          <a:ln w="25400">
            <a:solidFill>
              <a:srgbClr val="005493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ome Bible passages that use noutheteo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800" spc="-96"/>
            </a:pPr>
            <a:r>
              <a:t>Some Bible passages that use </a:t>
            </a:r>
            <a:r>
              <a:rPr i="1"/>
              <a:t>noutheteo</a:t>
            </a:r>
            <a:r>
              <a:t>:</a:t>
            </a:r>
          </a:p>
        </p:txBody>
      </p:sp>
      <p:sp>
        <p:nvSpPr>
          <p:cNvPr id="154" name="Col. 3:16 - “Let the word of Christ dwell in you richly, teaching and                           one another…&quot;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14400" lvl="2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rabicPeriod"/>
              <a:defRPr sz="3400"/>
            </a:pPr>
            <a:r>
              <a:rPr b="1" dirty="0"/>
              <a:t> Col. 3:16</a:t>
            </a:r>
            <a:r>
              <a:rPr dirty="0"/>
              <a:t> - “Let the word of Christ dwell in you richly, teaching and </a:t>
            </a:r>
            <a:r>
              <a:rPr u="sng" dirty="0"/>
              <a:t>                         </a:t>
            </a:r>
            <a:r>
              <a:rPr dirty="0"/>
              <a:t> one another…"</a:t>
            </a:r>
          </a:p>
          <a:p>
            <a:pPr marL="914400" lvl="2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rabicPeriod"/>
              <a:defRPr sz="3400"/>
            </a:pPr>
            <a:r>
              <a:rPr dirty="0"/>
              <a:t> </a:t>
            </a:r>
            <a:r>
              <a:rPr b="1" dirty="0"/>
              <a:t>Rom. 15:14</a:t>
            </a:r>
            <a:r>
              <a:rPr dirty="0"/>
              <a:t> - “I myself am satisfied about you, my brothers, that you yourselves are full of goodness, filled with all knowledge and able to </a:t>
            </a:r>
            <a:r>
              <a:rPr u="sng" dirty="0"/>
              <a:t>                  </a:t>
            </a:r>
            <a:r>
              <a:rPr dirty="0"/>
              <a:t> one another.”</a:t>
            </a:r>
          </a:p>
          <a:p>
            <a:pPr marL="914400" lvl="2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rabicPeriod"/>
              <a:defRPr sz="3400"/>
            </a:pPr>
            <a:r>
              <a:rPr dirty="0"/>
              <a:t> </a:t>
            </a:r>
            <a:r>
              <a:rPr b="1" dirty="0"/>
              <a:t>Col. 1:28</a:t>
            </a:r>
            <a:r>
              <a:rPr dirty="0"/>
              <a:t> - “We </a:t>
            </a:r>
            <a:r>
              <a:rPr u="sng" dirty="0"/>
              <a:t>           </a:t>
            </a:r>
            <a:r>
              <a:rPr dirty="0"/>
              <a:t> every man…”</a:t>
            </a:r>
          </a:p>
          <a:p>
            <a:pPr marL="914400" lvl="2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rabicPeriod"/>
              <a:defRPr sz="3400"/>
            </a:pPr>
            <a:r>
              <a:rPr dirty="0"/>
              <a:t> </a:t>
            </a:r>
            <a:r>
              <a:rPr b="1" dirty="0"/>
              <a:t>Acts 20:17ff</a:t>
            </a:r>
            <a:r>
              <a:rPr dirty="0"/>
              <a:t> - The picture of Paul </a:t>
            </a:r>
            <a:r>
              <a:rPr u="sng" dirty="0"/>
              <a:t>                            </a:t>
            </a:r>
          </a:p>
          <a:p>
            <a:pPr marL="914400" lvl="2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rabicPeriod"/>
              <a:defRPr sz="3400"/>
            </a:pPr>
            <a:r>
              <a:rPr dirty="0"/>
              <a:t> </a:t>
            </a:r>
            <a:r>
              <a:rPr b="1" dirty="0"/>
              <a:t>2 Samuel 12</a:t>
            </a:r>
            <a:r>
              <a:rPr dirty="0"/>
              <a:t> - Nathan </a:t>
            </a:r>
            <a:r>
              <a:rPr u="sng" dirty="0"/>
              <a:t>                     </a:t>
            </a:r>
            <a:r>
              <a:rPr dirty="0"/>
              <a:t> David</a:t>
            </a:r>
          </a:p>
        </p:txBody>
      </p:sp>
      <p:sp>
        <p:nvSpPr>
          <p:cNvPr id="155" name="admonishing"/>
          <p:cNvSpPr txBox="1"/>
          <p:nvPr/>
        </p:nvSpPr>
        <p:spPr>
          <a:xfrm>
            <a:off x="3858350" y="4216399"/>
            <a:ext cx="272871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admonishing</a:t>
            </a:r>
          </a:p>
        </p:txBody>
      </p:sp>
      <p:sp>
        <p:nvSpPr>
          <p:cNvPr id="156" name="instruct"/>
          <p:cNvSpPr txBox="1"/>
          <p:nvPr/>
        </p:nvSpPr>
        <p:spPr>
          <a:xfrm>
            <a:off x="7449077" y="6121400"/>
            <a:ext cx="162454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t>instruct</a:t>
            </a:r>
          </a:p>
        </p:txBody>
      </p:sp>
      <p:sp>
        <p:nvSpPr>
          <p:cNvPr id="157" name="warn"/>
          <p:cNvSpPr txBox="1"/>
          <p:nvPr/>
        </p:nvSpPr>
        <p:spPr>
          <a:xfrm>
            <a:off x="4500103" y="6794500"/>
            <a:ext cx="112169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t>warn</a:t>
            </a:r>
          </a:p>
        </p:txBody>
      </p:sp>
      <p:sp>
        <p:nvSpPr>
          <p:cNvPr id="158" name="confronting"/>
          <p:cNvSpPr txBox="1"/>
          <p:nvPr/>
        </p:nvSpPr>
        <p:spPr>
          <a:xfrm>
            <a:off x="7852953" y="7450668"/>
            <a:ext cx="244134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confronting</a:t>
            </a:r>
          </a:p>
        </p:txBody>
      </p:sp>
      <p:sp>
        <p:nvSpPr>
          <p:cNvPr id="159" name="confronting"/>
          <p:cNvSpPr txBox="1"/>
          <p:nvPr/>
        </p:nvSpPr>
        <p:spPr>
          <a:xfrm>
            <a:off x="5707180" y="8111069"/>
            <a:ext cx="244134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confronting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hecker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animBg="1" advAuto="0"/>
      <p:bldP spid="156" grpId="2" animBg="1" advAuto="0"/>
      <p:bldP spid="157" grpId="3" animBg="1" advAuto="0"/>
      <p:bldP spid="158" grpId="4" animBg="1" advAuto="0"/>
      <p:bldP spid="159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ome Bible passages that use noutheteo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800" spc="-96"/>
            </a:pPr>
            <a:r>
              <a:t>Some Bible passages that use </a:t>
            </a:r>
            <a:r>
              <a:rPr i="1"/>
              <a:t>noutheteo</a:t>
            </a:r>
            <a:r>
              <a:t>:</a:t>
            </a:r>
          </a:p>
        </p:txBody>
      </p:sp>
      <p:sp>
        <p:nvSpPr>
          <p:cNvPr id="162" name="John 21 - Jesus                         Pet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14400" lvl="2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rabicPeriod" startAt="6"/>
              <a:defRPr sz="3400"/>
            </a:pPr>
            <a:r>
              <a:rPr dirty="0"/>
              <a:t> </a:t>
            </a:r>
            <a:r>
              <a:rPr b="1" dirty="0"/>
              <a:t>John 21</a:t>
            </a:r>
            <a:r>
              <a:rPr dirty="0"/>
              <a:t> - Jesus </a:t>
            </a:r>
            <a:r>
              <a:rPr u="sng" dirty="0"/>
              <a:t>                       </a:t>
            </a:r>
            <a:r>
              <a:rPr dirty="0"/>
              <a:t> Peter</a:t>
            </a:r>
          </a:p>
          <a:p>
            <a:pPr marL="914400" lvl="2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rabicPeriod" startAt="6"/>
              <a:defRPr sz="3400"/>
            </a:pPr>
            <a:r>
              <a:rPr b="1" dirty="0"/>
              <a:t> 1 Sam. 3</a:t>
            </a:r>
            <a:r>
              <a:rPr dirty="0"/>
              <a:t> - Eli’s failure to </a:t>
            </a:r>
            <a:r>
              <a:rPr u="sng" dirty="0"/>
              <a:t>                   </a:t>
            </a:r>
            <a:r>
              <a:rPr dirty="0"/>
              <a:t> his sons</a:t>
            </a:r>
          </a:p>
          <a:p>
            <a:pPr marL="914400" lvl="2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rabicPeriod" startAt="6"/>
              <a:defRPr sz="3400"/>
            </a:pPr>
            <a:r>
              <a:rPr dirty="0"/>
              <a:t> </a:t>
            </a:r>
            <a:r>
              <a:rPr b="1" dirty="0"/>
              <a:t>Eph. 6:4</a:t>
            </a:r>
            <a:r>
              <a:rPr dirty="0"/>
              <a:t> - “bring them up in the discipline and </a:t>
            </a:r>
            <a:r>
              <a:rPr u="sng" dirty="0"/>
              <a:t>                        </a:t>
            </a:r>
            <a:r>
              <a:rPr dirty="0"/>
              <a:t> of the Lord”</a:t>
            </a:r>
          </a:p>
          <a:p>
            <a:pPr marL="914400" lvl="2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rabicPeriod" startAt="6"/>
              <a:defRPr sz="3400"/>
            </a:pPr>
            <a:r>
              <a:rPr dirty="0"/>
              <a:t> </a:t>
            </a:r>
            <a:r>
              <a:rPr b="1" dirty="0"/>
              <a:t>Col. 1:23</a:t>
            </a:r>
            <a:r>
              <a:rPr dirty="0"/>
              <a:t> - </a:t>
            </a:r>
          </a:p>
          <a:p>
            <a:pPr marL="914400" lvl="2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rabicPeriod" startAt="6"/>
              <a:defRPr sz="3400"/>
            </a:pPr>
            <a:r>
              <a:rPr dirty="0"/>
              <a:t> </a:t>
            </a:r>
            <a:r>
              <a:rPr b="1" dirty="0"/>
              <a:t>2 Thess. 3:14-15</a:t>
            </a:r>
            <a:r>
              <a:rPr dirty="0"/>
              <a:t> - “not as an enemy but </a:t>
            </a:r>
            <a:r>
              <a:rPr u="sng" dirty="0"/>
              <a:t>          </a:t>
            </a:r>
            <a:r>
              <a:rPr dirty="0"/>
              <a:t> as a brother”</a:t>
            </a:r>
          </a:p>
        </p:txBody>
      </p:sp>
      <p:sp>
        <p:nvSpPr>
          <p:cNvPr id="163" name="instruction"/>
          <p:cNvSpPr txBox="1"/>
          <p:nvPr/>
        </p:nvSpPr>
        <p:spPr>
          <a:xfrm>
            <a:off x="10414527" y="5245098"/>
            <a:ext cx="227224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instruction</a:t>
            </a:r>
          </a:p>
        </p:txBody>
      </p:sp>
      <p:sp>
        <p:nvSpPr>
          <p:cNvPr id="164" name="A father with his children"/>
          <p:cNvSpPr txBox="1"/>
          <p:nvPr/>
        </p:nvSpPr>
        <p:spPr>
          <a:xfrm>
            <a:off x="3415717" y="6540500"/>
            <a:ext cx="532246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t>A father with his children </a:t>
            </a:r>
          </a:p>
        </p:txBody>
      </p:sp>
      <p:sp>
        <p:nvSpPr>
          <p:cNvPr id="165" name="warn"/>
          <p:cNvSpPr txBox="1"/>
          <p:nvPr/>
        </p:nvSpPr>
        <p:spPr>
          <a:xfrm>
            <a:off x="9288003" y="7162801"/>
            <a:ext cx="112169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warn</a:t>
            </a:r>
          </a:p>
        </p:txBody>
      </p:sp>
      <p:sp>
        <p:nvSpPr>
          <p:cNvPr id="166" name="confronting"/>
          <p:cNvSpPr txBox="1"/>
          <p:nvPr/>
        </p:nvSpPr>
        <p:spPr>
          <a:xfrm>
            <a:off x="4462580" y="3903131"/>
            <a:ext cx="244134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confronting</a:t>
            </a:r>
          </a:p>
        </p:txBody>
      </p:sp>
      <p:sp>
        <p:nvSpPr>
          <p:cNvPr id="167" name="confront"/>
          <p:cNvSpPr txBox="1"/>
          <p:nvPr/>
        </p:nvSpPr>
        <p:spPr>
          <a:xfrm>
            <a:off x="6437430" y="4555064"/>
            <a:ext cx="179364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confront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3" animBg="1" advAuto="0"/>
      <p:bldP spid="164" grpId="4" animBg="1" advAuto="0"/>
      <p:bldP spid="165" grpId="5" animBg="1" advAuto="0"/>
      <p:bldP spid="166" grpId="1" animBg="1" advAuto="0"/>
      <p:bldP spid="167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hree Elements in Nouthetic Counsel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 spc="-96"/>
            </a:lvl1pPr>
          </a:lstStyle>
          <a:p>
            <a:r>
              <a:t>Three Elements in Nouthetic Counseling </a:t>
            </a:r>
          </a:p>
        </p:txBody>
      </p:sp>
      <p:sp>
        <p:nvSpPr>
          <p:cNvPr id="170" name="A                        exists: Something is wrong in the life of the person being confronted. A specific need exists. You must discern thinking and behavior that God desires to change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14400" lvl="2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rabicPeriod"/>
              <a:defRPr sz="3400"/>
            </a:pPr>
            <a:r>
              <a:rPr dirty="0"/>
              <a:t>A </a:t>
            </a:r>
            <a:r>
              <a:rPr u="sng" dirty="0"/>
              <a:t>                      </a:t>
            </a:r>
            <a:r>
              <a:rPr dirty="0"/>
              <a:t> exists: Something is wrong in the life of the person being confronted. A specific need exists. You must discern thinking and behavior that God desires to change.</a:t>
            </a:r>
          </a:p>
          <a:p>
            <a:pPr marL="914400" lvl="2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rabicPeriod"/>
              <a:defRPr sz="3400"/>
            </a:pPr>
            <a:r>
              <a:rPr dirty="0"/>
              <a:t>Person to person </a:t>
            </a:r>
            <a:r>
              <a:rPr u="sng" dirty="0"/>
              <a:t>                          </a:t>
            </a:r>
            <a:r>
              <a:rPr dirty="0"/>
              <a:t> confrontation: Nouthetic counseling is aimed at changing patterns of behavior so that they conform to Biblical standards. But it gets to the root of where all behavior begins, in the heart.</a:t>
            </a:r>
          </a:p>
          <a:p>
            <a:pPr marL="1371600" lvl="4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romanLcPeriod"/>
              <a:defRPr sz="3400"/>
            </a:pPr>
            <a:r>
              <a:rPr dirty="0"/>
              <a:t>This will include </a:t>
            </a:r>
            <a:r>
              <a:rPr u="sng" dirty="0"/>
              <a:t>                        </a:t>
            </a:r>
            <a:r>
              <a:rPr dirty="0"/>
              <a:t>/</a:t>
            </a:r>
            <a:r>
              <a:rPr u="sng" dirty="0"/>
              <a:t>                      </a:t>
            </a:r>
            <a:r>
              <a:rPr dirty="0"/>
              <a:t>/</a:t>
            </a:r>
            <a:r>
              <a:rPr u="sng" dirty="0"/>
              <a:t>                           </a:t>
            </a:r>
          </a:p>
          <a:p>
            <a:pPr marL="914400" lvl="2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rabicPeriod"/>
              <a:defRPr sz="3400" u="sng"/>
            </a:pPr>
            <a:r>
              <a:rPr dirty="0"/>
              <a:t>                           </a:t>
            </a:r>
            <a:r>
              <a:rPr u="none" dirty="0"/>
              <a:t> :</a:t>
            </a:r>
          </a:p>
        </p:txBody>
      </p:sp>
      <p:sp>
        <p:nvSpPr>
          <p:cNvPr id="171" name="repentance"/>
          <p:cNvSpPr txBox="1"/>
          <p:nvPr/>
        </p:nvSpPr>
        <p:spPr>
          <a:xfrm>
            <a:off x="8059904" y="7751235"/>
            <a:ext cx="227266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repentance</a:t>
            </a:r>
          </a:p>
        </p:txBody>
      </p:sp>
      <p:sp>
        <p:nvSpPr>
          <p:cNvPr id="172" name="confession"/>
          <p:cNvSpPr txBox="1"/>
          <p:nvPr/>
        </p:nvSpPr>
        <p:spPr>
          <a:xfrm>
            <a:off x="5301096" y="7751235"/>
            <a:ext cx="222480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confession</a:t>
            </a:r>
          </a:p>
        </p:txBody>
      </p:sp>
      <p:sp>
        <p:nvSpPr>
          <p:cNvPr id="173" name="change"/>
          <p:cNvSpPr txBox="1"/>
          <p:nvPr/>
        </p:nvSpPr>
        <p:spPr>
          <a:xfrm>
            <a:off x="10866573" y="7717369"/>
            <a:ext cx="150542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change</a:t>
            </a:r>
          </a:p>
        </p:txBody>
      </p:sp>
      <p:sp>
        <p:nvSpPr>
          <p:cNvPr id="174" name="problem"/>
          <p:cNvSpPr txBox="1"/>
          <p:nvPr/>
        </p:nvSpPr>
        <p:spPr>
          <a:xfrm>
            <a:off x="2132130" y="3276596"/>
            <a:ext cx="179364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problem</a:t>
            </a:r>
          </a:p>
        </p:txBody>
      </p:sp>
      <p:sp>
        <p:nvSpPr>
          <p:cNvPr id="175" name="verbal"/>
          <p:cNvSpPr txBox="1"/>
          <p:nvPr/>
        </p:nvSpPr>
        <p:spPr>
          <a:xfrm>
            <a:off x="5472230" y="5194299"/>
            <a:ext cx="136184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verbal</a:t>
            </a:r>
          </a:p>
        </p:txBody>
      </p:sp>
      <p:sp>
        <p:nvSpPr>
          <p:cNvPr id="176" name="Purpose"/>
          <p:cNvSpPr txBox="1"/>
          <p:nvPr/>
        </p:nvSpPr>
        <p:spPr>
          <a:xfrm>
            <a:off x="1825389" y="8394703"/>
            <a:ext cx="172132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Purpose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4" animBg="1" advAuto="0"/>
      <p:bldP spid="172" grpId="3" animBg="1" advAuto="0"/>
      <p:bldP spid="173" grpId="5" animBg="1" advAuto="0"/>
      <p:bldP spid="174" grpId="1" animBg="1" advAuto="0"/>
      <p:bldP spid="175" grpId="2" animBg="1" advAuto="0"/>
      <p:bldP spid="176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our important considerations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 spc="-96"/>
            </a:lvl1pPr>
          </a:lstStyle>
          <a:p>
            <a:r>
              <a:t>Four important considerations:</a:t>
            </a:r>
          </a:p>
        </p:txBody>
      </p:sp>
      <p:sp>
        <p:nvSpPr>
          <p:cNvPr id="179" name="Counseling begins with            , the                       (Matt. 7:5)!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lphaUcPeriod"/>
              <a:defRPr sz="3400"/>
            </a:pPr>
            <a:r>
              <a:rPr dirty="0"/>
              <a:t>Counseling begins with </a:t>
            </a:r>
            <a:r>
              <a:rPr u="sng" dirty="0"/>
              <a:t>           </a:t>
            </a:r>
            <a:r>
              <a:rPr dirty="0"/>
              <a:t>, the </a:t>
            </a:r>
            <a:r>
              <a:rPr u="sng" dirty="0"/>
              <a:t>                     </a:t>
            </a:r>
            <a:r>
              <a:rPr dirty="0"/>
              <a:t> (Matt. 7:5)!</a:t>
            </a:r>
          </a:p>
          <a:p>
            <a:pPr marL="685800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lphaUcPeriod"/>
              <a:defRPr sz="3400"/>
            </a:pPr>
            <a:r>
              <a:rPr u="sng" dirty="0"/>
              <a:t>        </a:t>
            </a:r>
            <a:r>
              <a:rPr dirty="0"/>
              <a:t>  </a:t>
            </a:r>
            <a:r>
              <a:rPr u="sng" dirty="0"/>
              <a:t>                   </a:t>
            </a:r>
            <a:r>
              <a:rPr dirty="0"/>
              <a:t> are to be involved in this!</a:t>
            </a:r>
          </a:p>
          <a:p>
            <a:pPr marL="685800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lphaUcPeriod"/>
              <a:defRPr sz="3400"/>
            </a:pPr>
            <a:r>
              <a:rPr dirty="0"/>
              <a:t>You are not just dealing with </a:t>
            </a:r>
            <a:r>
              <a:rPr u="sng" dirty="0"/>
              <a:t>                  </a:t>
            </a:r>
            <a:r>
              <a:rPr dirty="0"/>
              <a:t> behavior.</a:t>
            </a:r>
          </a:p>
          <a:p>
            <a:pPr marL="685800" indent="-228600" defTabSz="457200">
              <a:lnSpc>
                <a:spcPct val="120000"/>
              </a:lnSpc>
              <a:spcBef>
                <a:spcPts val="300"/>
              </a:spcBef>
              <a:buClrTx/>
              <a:buSzPct val="100000"/>
              <a:buFontTx/>
              <a:buAutoNum type="alphaUcPeriod"/>
              <a:defRPr sz="3400"/>
            </a:pPr>
            <a:r>
              <a:rPr dirty="0"/>
              <a:t>Understand the </a:t>
            </a:r>
            <a:r>
              <a:rPr u="sng" dirty="0"/>
              <a:t>            </a:t>
            </a:r>
            <a:r>
              <a:rPr dirty="0"/>
              <a:t> of your work.</a:t>
            </a:r>
          </a:p>
        </p:txBody>
      </p:sp>
      <p:sp>
        <p:nvSpPr>
          <p:cNvPr id="180" name="outward"/>
          <p:cNvSpPr txBox="1"/>
          <p:nvPr/>
        </p:nvSpPr>
        <p:spPr>
          <a:xfrm>
            <a:off x="6978042" y="6134100"/>
            <a:ext cx="176939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t>outward</a:t>
            </a:r>
          </a:p>
        </p:txBody>
      </p:sp>
      <p:sp>
        <p:nvSpPr>
          <p:cNvPr id="181" name="Christians"/>
          <p:cNvSpPr txBox="1"/>
          <p:nvPr/>
        </p:nvSpPr>
        <p:spPr>
          <a:xfrm>
            <a:off x="2238561" y="5448300"/>
            <a:ext cx="215227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t>Christians</a:t>
            </a:r>
          </a:p>
        </p:txBody>
      </p:sp>
      <p:sp>
        <p:nvSpPr>
          <p:cNvPr id="182" name="scope"/>
          <p:cNvSpPr txBox="1"/>
          <p:nvPr/>
        </p:nvSpPr>
        <p:spPr>
          <a:xfrm>
            <a:off x="4444677" y="6824134"/>
            <a:ext cx="121741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scope</a:t>
            </a:r>
          </a:p>
        </p:txBody>
      </p:sp>
      <p:sp>
        <p:nvSpPr>
          <p:cNvPr id="183" name="YOU"/>
          <p:cNvSpPr txBox="1"/>
          <p:nvPr/>
        </p:nvSpPr>
        <p:spPr>
          <a:xfrm>
            <a:off x="5953466" y="4834464"/>
            <a:ext cx="109786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YOU</a:t>
            </a:r>
          </a:p>
        </p:txBody>
      </p:sp>
      <p:sp>
        <p:nvSpPr>
          <p:cNvPr id="184" name="counselor"/>
          <p:cNvSpPr txBox="1"/>
          <p:nvPr/>
        </p:nvSpPr>
        <p:spPr>
          <a:xfrm>
            <a:off x="8179661" y="4834464"/>
            <a:ext cx="203315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rPr dirty="0"/>
              <a:t>counselor</a:t>
            </a:r>
          </a:p>
        </p:txBody>
      </p:sp>
      <p:sp>
        <p:nvSpPr>
          <p:cNvPr id="185" name="All"/>
          <p:cNvSpPr txBox="1"/>
          <p:nvPr/>
        </p:nvSpPr>
        <p:spPr>
          <a:xfrm>
            <a:off x="1301173" y="5448300"/>
            <a:ext cx="73775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 b="1">
                <a:solidFill>
                  <a:srgbClr val="5C86B9"/>
                </a:solidFill>
              </a:defRPr>
            </a:lvl1pPr>
          </a:lstStyle>
          <a:p>
            <a:r>
              <a:t>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5" animBg="1" advAuto="0"/>
      <p:bldP spid="181" grpId="4" animBg="1" advAuto="0"/>
      <p:bldP spid="182" grpId="6" animBg="1" advAuto="0"/>
      <p:bldP spid="183" grpId="1" animBg="1" advAuto="0"/>
      <p:bldP spid="184" grpId="2" animBg="1" advAuto="0"/>
      <p:bldP spid="185" grpId="3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Palatino"/>
        <a:ea typeface="Palatino"/>
        <a:cs typeface="Palatino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4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Palatino"/>
        <a:ea typeface="Palatino"/>
        <a:cs typeface="Palatino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4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302</Words>
  <Application>Microsoft Office PowerPoint</Application>
  <PresentationFormat>Custom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Didot</vt:lpstr>
      <vt:lpstr>Helvetica</vt:lpstr>
      <vt:lpstr>Lucida Grande</vt:lpstr>
      <vt:lpstr>Palatino</vt:lpstr>
      <vt:lpstr>Zapf Dingbats</vt:lpstr>
      <vt:lpstr>Editorial</vt:lpstr>
      <vt:lpstr>Intro to Biblical Counseling </vt:lpstr>
      <vt:lpstr>Some Bible passages that use noutheteo:</vt:lpstr>
      <vt:lpstr>Some Bible passages that use noutheteo:</vt:lpstr>
      <vt:lpstr>Three Elements in Nouthetic Counseling </vt:lpstr>
      <vt:lpstr>Four important considerations: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Biblical Counseling</dc:title>
  <dc:creator>Jonathan Perz</dc:creator>
  <cp:lastModifiedBy>Jonathan Perz</cp:lastModifiedBy>
  <cp:revision>3</cp:revision>
  <dcterms:modified xsi:type="dcterms:W3CDTF">2019-12-21T23:36:37Z</dcterms:modified>
</cp:coreProperties>
</file>