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3" r:id="rId2"/>
    <p:sldId id="274" r:id="rId3"/>
    <p:sldId id="275" r:id="rId4"/>
    <p:sldId id="277" r:id="rId5"/>
    <p:sldId id="278" r:id="rId6"/>
    <p:sldId id="276" r:id="rId7"/>
    <p:sldId id="257" r:id="rId8"/>
    <p:sldId id="25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2" r:id="rId23"/>
    <p:sldId id="271" r:id="rId24"/>
    <p:sldId id="288" r:id="rId25"/>
    <p:sldId id="289" r:id="rId26"/>
    <p:sldId id="290" r:id="rId27"/>
    <p:sldId id="291" r:id="rId28"/>
    <p:sldId id="294" r:id="rId29"/>
    <p:sldId id="292" r:id="rId30"/>
    <p:sldId id="279" r:id="rId31"/>
    <p:sldId id="280" r:id="rId32"/>
    <p:sldId id="281" r:id="rId33"/>
    <p:sldId id="282" r:id="rId34"/>
    <p:sldId id="284" r:id="rId35"/>
    <p:sldId id="285" r:id="rId36"/>
    <p:sldId id="286" r:id="rId37"/>
    <p:sldId id="287" r:id="rId38"/>
    <p:sldId id="28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D70140-ECDA-495C-A831-0943F3FB4938}" type="datetimeFigureOut">
              <a:rPr lang="en-US" smtClean="0"/>
              <a:pPr/>
              <a:t>8/4/2013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27A56-463A-4248-B4AF-9ECECD5D67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C27A56-463A-4248-B4AF-9ECECD5D67B2}"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C27A56-463A-4248-B4AF-9ECECD5D67B2}"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4C4A4-DC1F-4436-90D4-07128DD73FC9}"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4C4A4-DC1F-4436-90D4-07128DD73FC9}"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4C4A4-DC1F-4436-90D4-07128DD73FC9}"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4C4A4-DC1F-4436-90D4-07128DD73FC9}"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64C4A4-DC1F-4436-90D4-07128DD73FC9}"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64C4A4-DC1F-4436-90D4-07128DD73FC9}" type="datetimeFigureOut">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4C4A4-DC1F-4436-90D4-07128DD73FC9}" type="datetimeFigureOut">
              <a:rPr lang="en-US" smtClean="0"/>
              <a:pPr/>
              <a:t>8/4/2013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4C4A4-DC1F-4436-90D4-07128DD73FC9}" type="datetimeFigureOut">
              <a:rPr lang="en-US" smtClean="0"/>
              <a:pPr/>
              <a:t>8/4/2013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4C4A4-DC1F-4436-90D4-07128DD73FC9}" type="datetimeFigureOut">
              <a:rPr lang="en-US" smtClean="0"/>
              <a:pPr/>
              <a:t>8/4/2013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4C4A4-DC1F-4436-90D4-07128DD73FC9}" type="datetimeFigureOut">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4C4A4-DC1F-4436-90D4-07128DD73FC9}" type="datetimeFigureOut">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C8561-A226-4C22-B6F5-56918D55BE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4C4A4-DC1F-4436-90D4-07128DD73FC9}" type="datetimeFigureOut">
              <a:rPr lang="en-US" smtClean="0"/>
              <a:pPr/>
              <a:t>8/4/2013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C8561-A226-4C22-B6F5-56918D55BE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hick.com/bc/2008/lifestyle.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thechurch.files.wordpress.com/2011/07/events-bible.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 name="TextBox 4"/>
          <p:cNvSpPr txBox="1"/>
          <p:nvPr/>
        </p:nvSpPr>
        <p:spPr>
          <a:xfrm>
            <a:off x="0" y="0"/>
            <a:ext cx="9144000" cy="5109091"/>
          </a:xfrm>
          <a:prstGeom prst="rect">
            <a:avLst/>
          </a:prstGeom>
          <a:noFill/>
        </p:spPr>
        <p:txBody>
          <a:bodyPr wrap="square" rtlCol="0">
            <a:spAutoFit/>
          </a:bodyPr>
          <a:lstStyle/>
          <a:p>
            <a:pPr algn="ctr"/>
            <a:r>
              <a:rPr lang="en-US" sz="2800" b="1" dirty="0" smtClean="0">
                <a:latin typeface="Arial Black" pitchFamily="34" charset="0"/>
              </a:rPr>
              <a:t> Or do you not know that the unrighteous will not inherit the kingdom of God? Do not be deceived: neither the sexually immoral, nor idolaters, nor adulterers, nor men who practice homosexuality, nor thieves, nor the greedy, nor drunkards, nor revilers, nor swindlers will inherit the kingdom of God.  And such were some of you. But you were washed, you were sanctified, you were justified in the name of the Lord Jesus Christ and by the Spirit of our God. </a:t>
            </a:r>
          </a:p>
          <a:p>
            <a:endParaRPr lang="en-US" dirty="0"/>
          </a:p>
        </p:txBody>
      </p:sp>
      <p:sp>
        <p:nvSpPr>
          <p:cNvPr id="6" name="TextBox 5"/>
          <p:cNvSpPr txBox="1"/>
          <p:nvPr/>
        </p:nvSpPr>
        <p:spPr>
          <a:xfrm>
            <a:off x="152400" y="4800600"/>
            <a:ext cx="2667000" cy="584775"/>
          </a:xfrm>
          <a:prstGeom prst="rect">
            <a:avLst/>
          </a:prstGeom>
          <a:noFill/>
        </p:spPr>
        <p:txBody>
          <a:bodyPr wrap="square" rtlCol="0">
            <a:spAutoFit/>
          </a:bodyPr>
          <a:lstStyle/>
          <a:p>
            <a:r>
              <a:rPr lang="en-US" sz="3200" b="1" dirty="0" smtClean="0"/>
              <a:t>1 Cor. 6:9-11</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4525963"/>
          </a:xfrm>
        </p:spPr>
        <p:txBody>
          <a:bodyPr>
            <a:normAutofit/>
          </a:bodyPr>
          <a:lstStyle/>
          <a:p>
            <a:r>
              <a:rPr lang="en-US" sz="2800" b="1" dirty="0" smtClean="0">
                <a:solidFill>
                  <a:srgbClr val="00B0F0"/>
                </a:solidFill>
              </a:rPr>
              <a:t>The Problem Of Homosexuality:</a:t>
            </a:r>
          </a:p>
          <a:p>
            <a:pPr lvl="1"/>
            <a:r>
              <a:rPr lang="en-US" sz="2400" b="1" dirty="0">
                <a:solidFill>
                  <a:schemeClr val="bg1"/>
                </a:solidFill>
              </a:rPr>
              <a:t> </a:t>
            </a:r>
            <a:r>
              <a:rPr lang="en-US" sz="2400" b="1" dirty="0" smtClean="0">
                <a:solidFill>
                  <a:schemeClr val="bg1"/>
                </a:solidFill>
              </a:rPr>
              <a:t>The presence and prominence of the homosexual movement must be recognized.  Organized &amp; funded well (Isa. 3:9; 5:20-21)</a:t>
            </a:r>
            <a:endParaRPr lang="en-US" sz="2400" b="1" dirty="0">
              <a:solidFill>
                <a:schemeClr val="bg1"/>
              </a:solidFill>
            </a:endParaRP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6401753"/>
          </a:xfrm>
          <a:prstGeom prst="rect">
            <a:avLst/>
          </a:prstGeom>
          <a:noFill/>
        </p:spPr>
        <p:txBody>
          <a:bodyPr wrap="square" rtlCol="0">
            <a:spAutoFit/>
          </a:bodyPr>
          <a:lstStyle/>
          <a:p>
            <a:pPr algn="ctr"/>
            <a:r>
              <a:rPr lang="en-US" sz="3600" b="1" dirty="0" smtClean="0">
                <a:solidFill>
                  <a:schemeClr val="bg1"/>
                </a:solidFill>
              </a:rPr>
              <a:t>“For </a:t>
            </a:r>
            <a:r>
              <a:rPr lang="en-US" sz="3600" b="1" dirty="0">
                <a:solidFill>
                  <a:schemeClr val="bg1"/>
                </a:solidFill>
              </a:rPr>
              <a:t>the look on their faces bears witness against them; they proclaim their sin like Sodom; they do not hide it. Woe to them! For they have brought evil on themselves</a:t>
            </a:r>
            <a:r>
              <a:rPr lang="en-US" sz="3600" b="1" dirty="0" smtClean="0">
                <a:solidFill>
                  <a:schemeClr val="bg1"/>
                </a:solidFill>
              </a:rPr>
              <a:t>.”</a:t>
            </a:r>
          </a:p>
          <a:p>
            <a:pPr algn="ctr"/>
            <a:endParaRPr lang="en-US" sz="3600" b="1" dirty="0">
              <a:solidFill>
                <a:schemeClr val="bg1"/>
              </a:solidFill>
            </a:endParaRPr>
          </a:p>
          <a:p>
            <a:pPr algn="ctr"/>
            <a:r>
              <a:rPr lang="en-US" sz="3600" b="1" dirty="0" smtClean="0">
                <a:solidFill>
                  <a:schemeClr val="bg1"/>
                </a:solidFill>
              </a:rPr>
              <a:t>“Woe </a:t>
            </a:r>
            <a:r>
              <a:rPr lang="en-US" sz="3600" b="1" dirty="0">
                <a:solidFill>
                  <a:schemeClr val="bg1"/>
                </a:solidFill>
              </a:rPr>
              <a:t>to those who call evil good and good evil, who put darkness for light and light for darkness, who put bitter for sweet and sweet for bitter! </a:t>
            </a:r>
            <a:r>
              <a:rPr lang="en-US" sz="3600" b="1" dirty="0" smtClean="0">
                <a:solidFill>
                  <a:schemeClr val="bg1"/>
                </a:solidFill>
              </a:rPr>
              <a:t> Woe </a:t>
            </a:r>
            <a:r>
              <a:rPr lang="en-US" sz="3600" b="1" dirty="0">
                <a:solidFill>
                  <a:schemeClr val="bg1"/>
                </a:solidFill>
              </a:rPr>
              <a:t>to those who are wise in their own eyes, and shrewd in their own sight</a:t>
            </a:r>
            <a:r>
              <a:rPr lang="en-US" sz="3600" b="1" dirty="0" smtClean="0">
                <a:solidFill>
                  <a:schemeClr val="bg1"/>
                </a:solidFill>
              </a:rPr>
              <a:t>!” </a:t>
            </a:r>
            <a:endParaRPr lang="en-US" sz="3600" b="1" dirty="0">
              <a:solidFill>
                <a:schemeClr val="bg1"/>
              </a:solidFill>
            </a:endParaRPr>
          </a:p>
          <a:p>
            <a:pPr algn="ctr"/>
            <a:r>
              <a:rPr lang="en-US" sz="3200" b="1" dirty="0" smtClean="0">
                <a:solidFill>
                  <a:schemeClr val="bg1"/>
                </a:solidFill>
              </a:rPr>
              <a:t> </a:t>
            </a:r>
            <a:endParaRPr lang="en-US" sz="3200" b="1" dirty="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B0F0"/>
                </a:solidFill>
              </a:rPr>
              <a:t>The Problem Of Homosexuality:</a:t>
            </a:r>
          </a:p>
          <a:p>
            <a:pPr lvl="1"/>
            <a:r>
              <a:rPr lang="en-US" sz="2400" b="1" dirty="0">
                <a:solidFill>
                  <a:schemeClr val="bg1"/>
                </a:solidFill>
              </a:rPr>
              <a:t> </a:t>
            </a:r>
            <a:r>
              <a:rPr lang="en-US" sz="2400" b="1" dirty="0" smtClean="0">
                <a:solidFill>
                  <a:schemeClr val="bg1"/>
                </a:solidFill>
              </a:rPr>
              <a:t>The presence and prominence of the homosexual movement must be recognized.  Organized &amp; funded well (Isa. 3:9; 5:20-21)</a:t>
            </a:r>
          </a:p>
          <a:p>
            <a:pPr lvl="2"/>
            <a:r>
              <a:rPr lang="en-US" sz="2000" b="1" dirty="0">
                <a:solidFill>
                  <a:schemeClr val="bg1"/>
                </a:solidFill>
              </a:rPr>
              <a:t> </a:t>
            </a:r>
            <a:r>
              <a:rPr lang="en-US" sz="2000" b="1" dirty="0" smtClean="0">
                <a:solidFill>
                  <a:schemeClr val="bg1"/>
                </a:solidFill>
              </a:rPr>
              <a:t>Since 2004 – 12 states and Washington D.C. have legalized gay marriage.  	On August 1</a:t>
            </a:r>
            <a:r>
              <a:rPr lang="en-US" sz="2000" b="1" baseline="30000" dirty="0" smtClean="0">
                <a:solidFill>
                  <a:schemeClr val="bg1"/>
                </a:solidFill>
              </a:rPr>
              <a:t>st</a:t>
            </a:r>
            <a:r>
              <a:rPr lang="en-US" sz="2000" b="1" dirty="0" smtClean="0">
                <a:solidFill>
                  <a:schemeClr val="bg1"/>
                </a:solidFill>
              </a:rPr>
              <a:t>, 2 more states will have laws that go into effect. </a:t>
            </a:r>
          </a:p>
          <a:p>
            <a:pPr lvl="2"/>
            <a:r>
              <a:rPr lang="en-US" sz="2000" b="1" dirty="0">
                <a:solidFill>
                  <a:schemeClr val="bg1"/>
                </a:solidFill>
              </a:rPr>
              <a:t> </a:t>
            </a:r>
            <a:r>
              <a:rPr lang="en-US" sz="2000" b="1" dirty="0" smtClean="0">
                <a:solidFill>
                  <a:schemeClr val="bg1"/>
                </a:solidFill>
              </a:rPr>
              <a:t>The Gay, Lesbian, &amp; Straight Education Network (GLSEN) – They not only 	teach that homosexuality is okay, they promote it in kids </a:t>
            </a:r>
          </a:p>
          <a:p>
            <a:pPr lvl="2"/>
            <a:r>
              <a:rPr lang="en-US" sz="2000" b="1" dirty="0">
                <a:solidFill>
                  <a:schemeClr val="bg1"/>
                </a:solidFill>
              </a:rPr>
              <a:t> </a:t>
            </a:r>
            <a:r>
              <a:rPr lang="en-US" sz="2000" b="1" dirty="0" smtClean="0">
                <a:solidFill>
                  <a:schemeClr val="bg1"/>
                </a:solidFill>
              </a:rPr>
              <a:t>Some public schools actually put on skits where the LGBTQ agenda is 	promoted.   Love &amp; acceptance regardless of sexual orientation</a:t>
            </a:r>
          </a:p>
          <a:p>
            <a:pPr lvl="2"/>
            <a:r>
              <a:rPr lang="en-US" sz="2000" b="1" dirty="0">
                <a:solidFill>
                  <a:schemeClr val="bg1"/>
                </a:solidFill>
              </a:rPr>
              <a:t> </a:t>
            </a:r>
            <a:r>
              <a:rPr lang="en-US" sz="2000" b="1" dirty="0" smtClean="0">
                <a:solidFill>
                  <a:schemeClr val="bg1"/>
                </a:solidFill>
              </a:rPr>
              <a:t>Major companies actively &amp; openly support the homosexual movement.  	It’s nearly impossible to avoid these.  What do we do? </a:t>
            </a:r>
            <a:endParaRPr lang="en-US" sz="2000" b="1" dirty="0">
              <a:solidFill>
                <a:schemeClr val="bg1"/>
              </a:solidFill>
            </a:endParaRP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0" y="0"/>
            <a:ext cx="9144000" cy="4752975"/>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0" y="4724400"/>
            <a:ext cx="91440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B0F0"/>
                </a:solidFill>
              </a:rPr>
              <a:t>The Problem Of Homosexuality:</a:t>
            </a:r>
          </a:p>
          <a:p>
            <a:pPr lvl="1"/>
            <a:r>
              <a:rPr lang="en-US" sz="2400" b="1" dirty="0">
                <a:solidFill>
                  <a:schemeClr val="bg1"/>
                </a:solidFill>
              </a:rPr>
              <a:t> </a:t>
            </a:r>
            <a:r>
              <a:rPr lang="en-US" sz="2400" b="1" dirty="0" smtClean="0">
                <a:solidFill>
                  <a:schemeClr val="bg1"/>
                </a:solidFill>
              </a:rPr>
              <a:t>The presence and prominence of the homosexual movement must be recognized.  Organized &amp; funded well (Isa. 3:9; 5:20-21)</a:t>
            </a:r>
          </a:p>
          <a:p>
            <a:pPr lvl="2"/>
            <a:r>
              <a:rPr lang="en-US" sz="2000" b="1" dirty="0">
                <a:solidFill>
                  <a:schemeClr val="bg1"/>
                </a:solidFill>
              </a:rPr>
              <a:t> </a:t>
            </a:r>
            <a:r>
              <a:rPr lang="en-US" sz="2000" b="1" dirty="0" smtClean="0">
                <a:solidFill>
                  <a:schemeClr val="bg1"/>
                </a:solidFill>
              </a:rPr>
              <a:t>Since 2004 – 12 states and Washington D.C. have legalized gay marriage.  	On August 1</a:t>
            </a:r>
            <a:r>
              <a:rPr lang="en-US" sz="2000" b="1" baseline="30000" dirty="0" smtClean="0">
                <a:solidFill>
                  <a:schemeClr val="bg1"/>
                </a:solidFill>
              </a:rPr>
              <a:t>st</a:t>
            </a:r>
            <a:r>
              <a:rPr lang="en-US" sz="2000" b="1" dirty="0" smtClean="0">
                <a:solidFill>
                  <a:schemeClr val="bg1"/>
                </a:solidFill>
              </a:rPr>
              <a:t>, 2 more states will have laws that go into effect. </a:t>
            </a:r>
          </a:p>
          <a:p>
            <a:pPr lvl="2"/>
            <a:r>
              <a:rPr lang="en-US" sz="2000" b="1" dirty="0">
                <a:solidFill>
                  <a:schemeClr val="bg1"/>
                </a:solidFill>
              </a:rPr>
              <a:t> </a:t>
            </a:r>
            <a:r>
              <a:rPr lang="en-US" sz="2000" b="1" dirty="0" smtClean="0">
                <a:solidFill>
                  <a:schemeClr val="bg1"/>
                </a:solidFill>
              </a:rPr>
              <a:t>The Gay, Lesbian, &amp; Straight Education Network (GLSEN) – They not only 	teach that homosexuality is okay, they promote it in kids </a:t>
            </a:r>
          </a:p>
          <a:p>
            <a:pPr lvl="2"/>
            <a:r>
              <a:rPr lang="en-US" sz="2000" b="1" dirty="0">
                <a:solidFill>
                  <a:schemeClr val="bg1"/>
                </a:solidFill>
              </a:rPr>
              <a:t> </a:t>
            </a:r>
            <a:r>
              <a:rPr lang="en-US" sz="2000" b="1" dirty="0" smtClean="0">
                <a:solidFill>
                  <a:schemeClr val="bg1"/>
                </a:solidFill>
              </a:rPr>
              <a:t>Some public schools actually put on skits where the LGBTQ agenda is 	promoted.   Love &amp; acceptance regardless of sexual orientation</a:t>
            </a:r>
          </a:p>
          <a:p>
            <a:pPr lvl="2"/>
            <a:r>
              <a:rPr lang="en-US" sz="2000" b="1" dirty="0">
                <a:solidFill>
                  <a:schemeClr val="bg1"/>
                </a:solidFill>
              </a:rPr>
              <a:t> </a:t>
            </a:r>
            <a:r>
              <a:rPr lang="en-US" sz="2000" b="1" dirty="0" smtClean="0">
                <a:solidFill>
                  <a:schemeClr val="bg1"/>
                </a:solidFill>
              </a:rPr>
              <a:t>Major companies actively &amp; openly support the homosexual movement.  	It’s nearly impossible to avoid these.  What do we do? </a:t>
            </a:r>
          </a:p>
          <a:p>
            <a:pPr lvl="2"/>
            <a:r>
              <a:rPr lang="en-US" sz="2000" b="1" dirty="0">
                <a:solidFill>
                  <a:schemeClr val="bg1"/>
                </a:solidFill>
              </a:rPr>
              <a:t> </a:t>
            </a:r>
            <a:r>
              <a:rPr lang="en-US" sz="2000" b="1" dirty="0" smtClean="0">
                <a:solidFill>
                  <a:schemeClr val="bg1"/>
                </a:solidFill>
              </a:rPr>
              <a:t>Our current administration has done more to support the LGBTQ 	movement than any other presidency.   </a:t>
            </a:r>
            <a:endParaRPr lang="en-US" sz="2000" b="1" dirty="0">
              <a:solidFill>
                <a:schemeClr val="bg1"/>
              </a:solidFill>
            </a:endParaRP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B0F0"/>
                </a:solidFill>
              </a:rPr>
              <a:t>The Problem Of Homosexuality:</a:t>
            </a:r>
          </a:p>
          <a:p>
            <a:pPr lvl="1"/>
            <a:r>
              <a:rPr lang="en-US" sz="2400" b="1" dirty="0">
                <a:solidFill>
                  <a:schemeClr val="bg1"/>
                </a:solidFill>
              </a:rPr>
              <a:t> </a:t>
            </a:r>
            <a:r>
              <a:rPr lang="en-US" sz="2400" b="1" dirty="0" smtClean="0">
                <a:solidFill>
                  <a:schemeClr val="bg1"/>
                </a:solidFill>
              </a:rPr>
              <a:t>The presence and prominence of the homosexual movement must be recognized.  Organized &amp; funded well (Isa. 3:9; 5:20-21)</a:t>
            </a:r>
          </a:p>
          <a:p>
            <a:pPr lvl="2"/>
            <a:r>
              <a:rPr lang="en-US" sz="2000" b="1" dirty="0" smtClean="0">
                <a:solidFill>
                  <a:schemeClr val="bg1"/>
                </a:solidFill>
              </a:rPr>
              <a:t>Recently, the Supreme Court struck down a very crucial part of the 	Defense Of Marriage Act, opening door to homosexual marriages</a:t>
            </a:r>
          </a:p>
          <a:p>
            <a:pPr lvl="2"/>
            <a:r>
              <a:rPr lang="en-US" sz="2000" b="1" dirty="0" smtClean="0">
                <a:solidFill>
                  <a:schemeClr val="bg1"/>
                </a:solidFill>
              </a:rPr>
              <a:t>Groups give out scholarships exclusively to homosexual students… What 	about no prejudices based on sexual orientation?  </a:t>
            </a: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B0F0"/>
                </a:solidFill>
              </a:rPr>
              <a:t>The Problem Of Homosexuality:</a:t>
            </a:r>
          </a:p>
          <a:p>
            <a:pPr lvl="1"/>
            <a:r>
              <a:rPr lang="en-US" sz="2400" b="1" dirty="0">
                <a:solidFill>
                  <a:schemeClr val="bg1"/>
                </a:solidFill>
              </a:rPr>
              <a:t> </a:t>
            </a:r>
            <a:r>
              <a:rPr lang="en-US" sz="2400" b="1" dirty="0" smtClean="0">
                <a:solidFill>
                  <a:schemeClr val="bg1"/>
                </a:solidFill>
              </a:rPr>
              <a:t>The untold story of homosexuality.  Stories that are hidden and ignored by the leaders and media (Proverbs 9:13-18)</a:t>
            </a:r>
          </a:p>
          <a:p>
            <a:pPr lvl="2"/>
            <a:r>
              <a:rPr lang="en-US" sz="2000" b="1" dirty="0" smtClean="0">
                <a:solidFill>
                  <a:schemeClr val="bg1"/>
                </a:solidFill>
              </a:rPr>
              <a:t>Homosexual men average 8 partners per year.  Over 40% of white 	homosexual men have relationships with over 500 men.   Almost 	1/3 with over 1000 men.  70% live enormously promiscuous life.</a:t>
            </a:r>
          </a:p>
          <a:p>
            <a:pPr lvl="2"/>
            <a:r>
              <a:rPr lang="en-US" sz="2000" b="1" dirty="0">
                <a:solidFill>
                  <a:schemeClr val="bg1"/>
                </a:solidFill>
              </a:rPr>
              <a:t> </a:t>
            </a:r>
            <a:r>
              <a:rPr lang="en-US" sz="2000" b="1" dirty="0" smtClean="0">
                <a:solidFill>
                  <a:schemeClr val="bg1"/>
                </a:solidFill>
              </a:rPr>
              <a:t>66% of homosexual couples admit to having activity outside of their 	union within 1</a:t>
            </a:r>
            <a:r>
              <a:rPr lang="en-US" sz="2000" b="1" baseline="30000" dirty="0" smtClean="0">
                <a:solidFill>
                  <a:schemeClr val="bg1"/>
                </a:solidFill>
              </a:rPr>
              <a:t>st</a:t>
            </a:r>
            <a:r>
              <a:rPr lang="en-US" sz="2000" b="1" dirty="0" smtClean="0">
                <a:solidFill>
                  <a:schemeClr val="bg1"/>
                </a:solidFill>
              </a:rPr>
              <a:t> year.   90% admit to infidelity within first 5 years</a:t>
            </a:r>
          </a:p>
          <a:p>
            <a:pPr lvl="2"/>
            <a:r>
              <a:rPr lang="en-US" sz="2000" b="1" dirty="0">
                <a:solidFill>
                  <a:schemeClr val="bg1"/>
                </a:solidFill>
              </a:rPr>
              <a:t> </a:t>
            </a:r>
            <a:r>
              <a:rPr lang="en-US" sz="2000" b="1" dirty="0" smtClean="0">
                <a:solidFill>
                  <a:schemeClr val="bg1"/>
                </a:solidFill>
              </a:rPr>
              <a:t>STD’s, especially syphilis are on the rise among homosexuals.  	Homosexual men are 46X more likely to contract STD’s.   Such 	activity is less common among women, but it is still prevalent </a:t>
            </a:r>
          </a:p>
          <a:p>
            <a:pPr lvl="2"/>
            <a:r>
              <a:rPr lang="en-US" sz="2000" b="1" dirty="0">
                <a:solidFill>
                  <a:schemeClr val="bg1"/>
                </a:solidFill>
              </a:rPr>
              <a:t> </a:t>
            </a:r>
            <a:r>
              <a:rPr lang="en-US" sz="2000" b="1" dirty="0" smtClean="0">
                <a:solidFill>
                  <a:schemeClr val="bg1"/>
                </a:solidFill>
              </a:rPr>
              <a:t>A homosexual British journalist openly admitted to the promiscuity that 	goes on within homosexual circles… Committed doesn’t mean 	monogamous to most within the homosexual movement</a:t>
            </a: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chemeClr val="bg1"/>
                </a:solidFill>
              </a:rPr>
              <a:t>“Are we just swimming </a:t>
            </a:r>
            <a:r>
              <a:rPr lang="en-US" b="1" dirty="0" smtClean="0">
                <a:solidFill>
                  <a:schemeClr val="bg1"/>
                </a:solidFill>
              </a:rPr>
              <a:t>around </a:t>
            </a:r>
            <a:r>
              <a:rPr lang="en-US" b="1" dirty="0">
                <a:solidFill>
                  <a:schemeClr val="bg1"/>
                </a:solidFill>
              </a:rPr>
              <a:t>in a sewer which we are sort of saying is normal?  …the gay lifestyle is incompatible </a:t>
            </a:r>
            <a:r>
              <a:rPr lang="en-US" b="1" dirty="0" smtClean="0">
                <a:solidFill>
                  <a:schemeClr val="bg1"/>
                </a:solidFill>
              </a:rPr>
              <a:t>with </a:t>
            </a:r>
            <a:r>
              <a:rPr lang="en-US" b="1" dirty="0">
                <a:solidFill>
                  <a:schemeClr val="bg1"/>
                </a:solidFill>
              </a:rPr>
              <a:t>happiness and fidelity in human relations.” </a:t>
            </a:r>
            <a:endParaRPr lang="en-US" b="1" dirty="0" smtClean="0">
              <a:solidFill>
                <a:schemeClr val="bg1"/>
              </a:solidFill>
            </a:endParaRPr>
          </a:p>
          <a:p>
            <a:endParaRPr lang="en-US" b="1" dirty="0">
              <a:solidFill>
                <a:schemeClr val="bg1"/>
              </a:solidFill>
            </a:endParaRPr>
          </a:p>
          <a:p>
            <a:r>
              <a:rPr lang="en-US" b="1" dirty="0" smtClean="0">
                <a:solidFill>
                  <a:schemeClr val="bg1"/>
                </a:solidFill>
              </a:rPr>
              <a:t> </a:t>
            </a:r>
            <a:r>
              <a:rPr lang="en-US" b="1" u="sng" dirty="0">
                <a:hlinkClick r:id="rId2"/>
              </a:rPr>
              <a:t>http://www.chick.com/bc/2008/lifestyle.asp</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B0F0"/>
                </a:solidFill>
              </a:rPr>
              <a:t>The Problem Of Homosexuality:</a:t>
            </a:r>
          </a:p>
          <a:p>
            <a:pPr lvl="1"/>
            <a:r>
              <a:rPr lang="en-US" sz="2400" b="1" dirty="0">
                <a:solidFill>
                  <a:schemeClr val="bg1"/>
                </a:solidFill>
              </a:rPr>
              <a:t> </a:t>
            </a:r>
            <a:r>
              <a:rPr lang="en-US" sz="2400" b="1" dirty="0" smtClean="0">
                <a:solidFill>
                  <a:schemeClr val="bg1"/>
                </a:solidFill>
              </a:rPr>
              <a:t>The untold story of homosexuality.  Stories that are hidden and ignored by the leaders and media (Proverbs 9:13-18)</a:t>
            </a:r>
          </a:p>
          <a:p>
            <a:pPr lvl="2"/>
            <a:r>
              <a:rPr lang="en-US" sz="2000" b="1" dirty="0" smtClean="0">
                <a:solidFill>
                  <a:schemeClr val="bg1"/>
                </a:solidFill>
              </a:rPr>
              <a:t>Major leaders within the homosexual movement have actively endorsed 	pedophilia:   “…We must do it for the children’s sake”</a:t>
            </a:r>
          </a:p>
          <a:p>
            <a:pPr lvl="2"/>
            <a:r>
              <a:rPr lang="en-US" sz="2000" b="1" dirty="0">
                <a:solidFill>
                  <a:schemeClr val="bg1"/>
                </a:solidFill>
              </a:rPr>
              <a:t> </a:t>
            </a:r>
            <a:r>
              <a:rPr lang="en-US" sz="2000" b="1" dirty="0" smtClean="0">
                <a:solidFill>
                  <a:schemeClr val="bg1"/>
                </a:solidFill>
              </a:rPr>
              <a:t>Just look at the “Gay Pride” parades… Look at their clothing, their 	activity, and their words.   Darkness is all over this movement! </a:t>
            </a: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B0F0"/>
                </a:solidFill>
              </a:rPr>
              <a:t>The Problem Of Homosexuality:</a:t>
            </a:r>
          </a:p>
          <a:p>
            <a:pPr lvl="1"/>
            <a:r>
              <a:rPr lang="en-US" sz="2400" b="1" dirty="0">
                <a:solidFill>
                  <a:schemeClr val="bg1"/>
                </a:solidFill>
              </a:rPr>
              <a:t> </a:t>
            </a:r>
            <a:r>
              <a:rPr lang="en-US" sz="2400" b="1" dirty="0" smtClean="0">
                <a:solidFill>
                  <a:schemeClr val="bg1"/>
                </a:solidFill>
              </a:rPr>
              <a:t>Some have tried to use the Bible to defend homosexuality or they say the Bible doesn’t condemn it; however, the Bible teaches against from the start to the finish: </a:t>
            </a:r>
          </a:p>
          <a:p>
            <a:pPr lvl="2"/>
            <a:r>
              <a:rPr lang="en-US" sz="2000" b="1" dirty="0" smtClean="0">
                <a:solidFill>
                  <a:schemeClr val="bg1"/>
                </a:solidFill>
              </a:rPr>
              <a:t>In the beginning – God designed a WOMAN to be man’s “helpmeet.”  	Women are not designed for women and men are not designed for 	men.  Marriage was between a man and a woman (Gen. 2:23-25)</a:t>
            </a:r>
          </a:p>
          <a:p>
            <a:pPr lvl="2"/>
            <a:r>
              <a:rPr lang="en-US" sz="2000" b="1" dirty="0" smtClean="0">
                <a:solidFill>
                  <a:schemeClr val="bg1"/>
                </a:solidFill>
              </a:rPr>
              <a:t>This was not just a one time thing.  The entire Bible defines marriage as 	being between a man and a woman (1 Cor. 7:2)</a:t>
            </a:r>
          </a:p>
          <a:p>
            <a:pPr lvl="2"/>
            <a:r>
              <a:rPr lang="en-US" sz="2000" b="1" dirty="0">
                <a:solidFill>
                  <a:schemeClr val="bg1"/>
                </a:solidFill>
              </a:rPr>
              <a:t> </a:t>
            </a:r>
            <a:r>
              <a:rPr lang="en-US" sz="2000" b="1" dirty="0" smtClean="0">
                <a:solidFill>
                  <a:schemeClr val="bg1"/>
                </a:solidFill>
              </a:rPr>
              <a:t>Sodom &amp; Gomorrah – They had more issues than just homosexuality. 	But the Bible specifies unnatural affections (Gen 19:4-5; Jude 7)</a:t>
            </a:r>
          </a:p>
          <a:p>
            <a:pPr lvl="2"/>
            <a:r>
              <a:rPr lang="en-US" sz="2000" b="1" dirty="0">
                <a:solidFill>
                  <a:schemeClr val="bg1"/>
                </a:solidFill>
              </a:rPr>
              <a:t> </a:t>
            </a:r>
            <a:r>
              <a:rPr lang="en-US" sz="2000" b="1" dirty="0" smtClean="0">
                <a:solidFill>
                  <a:schemeClr val="bg1"/>
                </a:solidFill>
              </a:rPr>
              <a:t>Law of Moses clearly condemned homosexuality.  It is listed as being 	similar to that of bestiality.   The error in it was greater than the 	presence of the law of Moses (Lev 18:22-23; 20:13, 15-16)</a:t>
            </a: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B0F0"/>
                </a:solidFill>
              </a:rPr>
              <a:t>The Problem Of Homosexuality:</a:t>
            </a:r>
          </a:p>
          <a:p>
            <a:pPr lvl="1"/>
            <a:r>
              <a:rPr lang="en-US" sz="2400" b="1" dirty="0">
                <a:solidFill>
                  <a:schemeClr val="bg1"/>
                </a:solidFill>
              </a:rPr>
              <a:t> </a:t>
            </a:r>
            <a:r>
              <a:rPr lang="en-US" sz="2400" b="1" dirty="0" smtClean="0">
                <a:solidFill>
                  <a:schemeClr val="bg1"/>
                </a:solidFill>
              </a:rPr>
              <a:t>Some have tried to use the Bible to defend homosexuality or they say the Bible doesn’t condemn it; however, the Bible teaches against from the start to the finish: </a:t>
            </a:r>
          </a:p>
          <a:p>
            <a:pPr lvl="2"/>
            <a:r>
              <a:rPr lang="en-US" sz="2000" b="1" dirty="0" smtClean="0">
                <a:solidFill>
                  <a:schemeClr val="bg1"/>
                </a:solidFill>
              </a:rPr>
              <a:t>Yes, Jesus never specifically condemned homosexuality.   But He spoke 	against it by implication.  He spoke of the problem of lust as being 	between a man and a woman.  Jesus defined marriage as being 	between a man &amp; a woman (Mt 5:28, 31-32; 19:1ff)</a:t>
            </a:r>
          </a:p>
          <a:p>
            <a:pPr lvl="2"/>
            <a:r>
              <a:rPr lang="en-US" sz="2000" b="1" dirty="0">
                <a:solidFill>
                  <a:schemeClr val="bg1"/>
                </a:solidFill>
              </a:rPr>
              <a:t> </a:t>
            </a:r>
            <a:r>
              <a:rPr lang="en-US" sz="2000" b="1" dirty="0" smtClean="0">
                <a:solidFill>
                  <a:schemeClr val="bg1"/>
                </a:solidFill>
              </a:rPr>
              <a:t>Paul addressed it with strong words:  Impure.  Unnatural.  Dishonorable.  	Shameless.   Debase minded.  It’s penalty is due.  Wrong.   A result 	of worshiping self instead of the Creator.  (Romans 1:24-29)</a:t>
            </a:r>
          </a:p>
          <a:p>
            <a:pPr lvl="2"/>
            <a:r>
              <a:rPr lang="en-US" sz="2000" b="1" dirty="0">
                <a:solidFill>
                  <a:schemeClr val="bg1"/>
                </a:solidFill>
              </a:rPr>
              <a:t> </a:t>
            </a:r>
            <a:r>
              <a:rPr lang="en-US" sz="2000" b="1" dirty="0" smtClean="0">
                <a:solidFill>
                  <a:schemeClr val="bg1"/>
                </a:solidFill>
              </a:rPr>
              <a:t>Some of the Christians at Corinth had been homosexuals, but this was 	their past.   They gave it up to be in Christ.  It was a sin, among 	others, they needed washed from.  (1 Corinthians 6:9-11)</a:t>
            </a: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B0F0"/>
                </a:solidFill>
              </a:rPr>
              <a:t>The Problem Of Homosexuality:</a:t>
            </a:r>
          </a:p>
          <a:p>
            <a:pPr lvl="1"/>
            <a:r>
              <a:rPr lang="en-US" sz="2400" b="1" dirty="0">
                <a:solidFill>
                  <a:schemeClr val="bg1"/>
                </a:solidFill>
              </a:rPr>
              <a:t> </a:t>
            </a:r>
            <a:r>
              <a:rPr lang="en-US" sz="2400" b="1" dirty="0" smtClean="0">
                <a:solidFill>
                  <a:schemeClr val="bg1"/>
                </a:solidFill>
              </a:rPr>
              <a:t>Some have tried to use the Bible to defend homosexuality or they say the Bible doesn’t condemn it; however, the Bible teaches against from the start to the finish: </a:t>
            </a:r>
          </a:p>
          <a:p>
            <a:pPr lvl="2"/>
            <a:r>
              <a:rPr lang="en-US" sz="2000" b="1" dirty="0" smtClean="0">
                <a:solidFill>
                  <a:schemeClr val="bg1"/>
                </a:solidFill>
              </a:rPr>
              <a:t>The sexually immoral will have their part in the lake of fire.  Unless 	repented of, homosexuality will send you to Hell (Rev. 21:8)</a:t>
            </a:r>
          </a:p>
          <a:p>
            <a:pPr lvl="1"/>
            <a:r>
              <a:rPr lang="en-US" sz="2400" b="1" dirty="0">
                <a:solidFill>
                  <a:schemeClr val="bg1"/>
                </a:solidFill>
              </a:rPr>
              <a:t> </a:t>
            </a:r>
            <a:r>
              <a:rPr lang="en-US" sz="2400" b="1" dirty="0" smtClean="0">
                <a:solidFill>
                  <a:schemeClr val="bg1"/>
                </a:solidFill>
              </a:rPr>
              <a:t>Homosexuality and its lifestyle is sinful.  One must repent and turn away from it.   This is possible in Jesus!  (I Cor. 6:9-11)</a:t>
            </a:r>
          </a:p>
          <a:p>
            <a:pPr lvl="2"/>
            <a:r>
              <a:rPr lang="en-US" sz="2000" b="1" dirty="0">
                <a:solidFill>
                  <a:schemeClr val="bg1"/>
                </a:solidFill>
              </a:rPr>
              <a:t> </a:t>
            </a:r>
            <a:r>
              <a:rPr lang="en-US" sz="2000" b="1" dirty="0" smtClean="0">
                <a:solidFill>
                  <a:schemeClr val="bg1"/>
                </a:solidFill>
              </a:rPr>
              <a:t>You cannot please God, be part of the kingdom, and inherit eternal life 	while practicing homosexuality.</a:t>
            </a:r>
          </a:p>
          <a:p>
            <a:pPr lvl="2"/>
            <a:r>
              <a:rPr lang="en-US" sz="2000" b="1" dirty="0">
                <a:solidFill>
                  <a:schemeClr val="bg1"/>
                </a:solidFill>
              </a:rPr>
              <a:t> </a:t>
            </a:r>
            <a:r>
              <a:rPr lang="en-US" sz="2000" b="1" dirty="0" smtClean="0">
                <a:solidFill>
                  <a:schemeClr val="bg1"/>
                </a:solidFill>
              </a:rPr>
              <a:t>This sin is no worse than any other sins.  All sin carries the same penalty.  	We must be careful about rejecting some sins &amp; accepting others.</a:t>
            </a:r>
          </a:p>
          <a:p>
            <a:pPr lvl="2"/>
            <a:r>
              <a:rPr lang="en-US" sz="2000" b="1" dirty="0">
                <a:solidFill>
                  <a:schemeClr val="bg1"/>
                </a:solidFill>
              </a:rPr>
              <a:t> </a:t>
            </a:r>
            <a:r>
              <a:rPr lang="en-US" sz="2000" b="1" dirty="0" smtClean="0">
                <a:solidFill>
                  <a:schemeClr val="bg1"/>
                </a:solidFill>
              </a:rPr>
              <a:t>There is hope!  You can change!  It will not be easy… it may be a life long battle, but you can do all things through Christ who strengthens you! </a:t>
            </a: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28600"/>
            <a:ext cx="4648200" cy="6400800"/>
          </a:xfrm>
        </p:spPr>
        <p:txBody>
          <a:bodyPr>
            <a:normAutofit/>
          </a:bodyPr>
          <a:lstStyle/>
          <a:p>
            <a:pPr marL="0" indent="0" algn="ctr">
              <a:buNone/>
            </a:pPr>
            <a:r>
              <a:rPr lang="en-US" sz="3600" b="1" dirty="0" smtClean="0">
                <a:solidFill>
                  <a:schemeClr val="bg1"/>
                </a:solidFill>
              </a:rPr>
              <a:t>Our country does not need more politicians…</a:t>
            </a:r>
          </a:p>
          <a:p>
            <a:pPr marL="0" indent="0" algn="ctr">
              <a:buNone/>
            </a:pPr>
            <a:endParaRPr lang="en-US" sz="1400" b="1" dirty="0">
              <a:solidFill>
                <a:schemeClr val="bg1"/>
              </a:solidFill>
            </a:endParaRPr>
          </a:p>
          <a:p>
            <a:pPr marL="0" indent="0" algn="ctr">
              <a:buNone/>
            </a:pPr>
            <a:r>
              <a:rPr lang="en-US" sz="3600" b="1" dirty="0" smtClean="0">
                <a:solidFill>
                  <a:schemeClr val="bg1"/>
                </a:solidFill>
              </a:rPr>
              <a:t>Our country does not need more fiscal policies… </a:t>
            </a:r>
          </a:p>
          <a:p>
            <a:pPr marL="0" indent="0" algn="ctr">
              <a:buNone/>
            </a:pPr>
            <a:endParaRPr lang="en-US" sz="1600" b="1" dirty="0">
              <a:solidFill>
                <a:schemeClr val="bg1"/>
              </a:solidFill>
            </a:endParaRPr>
          </a:p>
          <a:p>
            <a:pPr marL="0" indent="0" algn="ctr">
              <a:buNone/>
            </a:pPr>
            <a:r>
              <a:rPr lang="en-US" sz="3600" b="1" dirty="0" smtClean="0">
                <a:solidFill>
                  <a:schemeClr val="bg1"/>
                </a:solidFill>
              </a:rPr>
              <a:t>Our country does not need more social activists…</a:t>
            </a:r>
            <a:r>
              <a:rPr lang="en-US" sz="3600" dirty="0" smtClean="0">
                <a:solidFill>
                  <a:schemeClr val="bg1"/>
                </a:solidFill>
              </a:rPr>
              <a:t> </a:t>
            </a:r>
            <a:endParaRPr lang="en-US" sz="3600" dirty="0">
              <a:solidFill>
                <a:schemeClr val="bg1"/>
              </a:solidFill>
            </a:endParaRPr>
          </a:p>
        </p:txBody>
      </p:sp>
      <p:pic>
        <p:nvPicPr>
          <p:cNvPr id="14340" name="Picture 4" descr="http://www.colourbox.com/preview/3503921-479481-us-capitol-flag-eagle-textured.jpg"/>
          <p:cNvPicPr>
            <a:picLocks noChangeAspect="1" noChangeArrowheads="1"/>
          </p:cNvPicPr>
          <p:nvPr/>
        </p:nvPicPr>
        <p:blipFill>
          <a:blip r:embed="rId3" cstate="print">
            <a:lum bright="10000" contrast="20000"/>
          </a:blip>
          <a:srcRect/>
          <a:stretch>
            <a:fillRect/>
          </a:stretch>
        </p:blipFill>
        <p:spPr bwMode="auto">
          <a:xfrm>
            <a:off x="0" y="0"/>
            <a:ext cx="3759200" cy="5638800"/>
          </a:xfrm>
          <a:prstGeom prst="rect">
            <a:avLst/>
          </a:prstGeom>
          <a:noFill/>
        </p:spPr>
      </p:pic>
      <p:sp>
        <p:nvSpPr>
          <p:cNvPr id="6" name="TextBox 5"/>
          <p:cNvSpPr txBox="1"/>
          <p:nvPr/>
        </p:nvSpPr>
        <p:spPr>
          <a:xfrm>
            <a:off x="0" y="5791200"/>
            <a:ext cx="9144000" cy="1015663"/>
          </a:xfrm>
          <a:prstGeom prst="rect">
            <a:avLst/>
          </a:prstGeom>
          <a:noFill/>
        </p:spPr>
        <p:txBody>
          <a:bodyPr wrap="square" rtlCol="0">
            <a:spAutoFit/>
          </a:bodyPr>
          <a:lstStyle/>
          <a:p>
            <a:pPr algn="ctr"/>
            <a:r>
              <a:rPr lang="en-US" sz="6000" b="1" dirty="0" smtClean="0">
                <a:solidFill>
                  <a:srgbClr val="FFC000"/>
                </a:solidFill>
              </a:rPr>
              <a:t>Our Country Needs Jesus!</a:t>
            </a:r>
            <a:endParaRPr lang="en-US" sz="60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thechurch.files.wordpress.com/2011/07/events-bible.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 name="TextBox 4"/>
          <p:cNvSpPr txBox="1"/>
          <p:nvPr/>
        </p:nvSpPr>
        <p:spPr>
          <a:xfrm>
            <a:off x="0" y="0"/>
            <a:ext cx="9144000" cy="5355312"/>
          </a:xfrm>
          <a:prstGeom prst="rect">
            <a:avLst/>
          </a:prstGeom>
          <a:noFill/>
        </p:spPr>
        <p:txBody>
          <a:bodyPr wrap="square" rtlCol="0">
            <a:spAutoFit/>
          </a:bodyPr>
          <a:lstStyle/>
          <a:p>
            <a:pPr algn="ctr"/>
            <a:r>
              <a:rPr lang="en-US" sz="3800" b="1" dirty="0" smtClean="0">
                <a:latin typeface="Arial Black" pitchFamily="34" charset="0"/>
              </a:rPr>
              <a:t> </a:t>
            </a:r>
            <a:r>
              <a:rPr lang="en-US" sz="3800" b="1" dirty="0" smtClean="0"/>
              <a:t>Brothers, if anyone is caught in any transgression, you who are spiritual      should restore him in a spirit of     gentleness. Keep watch on yourself, lest   you too be tempted.  Bear one another's burdens, and so fulfill the law of Christ.     For if anyone thinks he is something, when he is nothing, he deceives himself. </a:t>
            </a:r>
            <a:r>
              <a:rPr lang="en-US" sz="3800" b="1" dirty="0" smtClean="0">
                <a:latin typeface="Arial Black" pitchFamily="34" charset="0"/>
              </a:rPr>
              <a:t> </a:t>
            </a:r>
          </a:p>
          <a:p>
            <a:endParaRPr lang="en-US" sz="3800" dirty="0"/>
          </a:p>
        </p:txBody>
      </p:sp>
      <p:sp>
        <p:nvSpPr>
          <p:cNvPr id="6" name="TextBox 5"/>
          <p:cNvSpPr txBox="1"/>
          <p:nvPr/>
        </p:nvSpPr>
        <p:spPr>
          <a:xfrm>
            <a:off x="228600" y="5257800"/>
            <a:ext cx="2667000" cy="646331"/>
          </a:xfrm>
          <a:prstGeom prst="rect">
            <a:avLst/>
          </a:prstGeom>
          <a:noFill/>
        </p:spPr>
        <p:txBody>
          <a:bodyPr wrap="square" rtlCol="0">
            <a:spAutoFit/>
          </a:bodyPr>
          <a:lstStyle/>
          <a:p>
            <a:r>
              <a:rPr lang="en-US" sz="3600" b="1" dirty="0" smtClean="0"/>
              <a:t>Gal. 6:1-3</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walnutridgechurch.files.wordpress.com/2011/08/this-do-in-remembrance-of-me.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pPr algn="ctr"/>
            <a:r>
              <a:rPr lang="en-US" sz="2400" b="1" dirty="0" smtClean="0">
                <a:solidFill>
                  <a:schemeClr val="bg1"/>
                </a:solidFill>
              </a:rPr>
              <a:t>Then Pilate took Jesus and flogged him.  And the soldiers twisted together a crown of thorns and put it on his head and arrayed him in a purple robe.  They came up to him, saying, "Hail, King of the Jews!" and struck him with their hands.  Pilate went out again and said to them, "See, I am bringing him out to you that you may know that I find no guilt in him."  So Jesus came out, wearing the crown of thorns and the purple robe. Pilate said to them, "Behold the man!"  When the chief priests and the officers saw him, they cried out, "Crucify him, crucify him!" Pilate said to them, "Take him yourselves and crucify him, for I find no guilt in him."  The Jews answered him, "We have a law, and according to that law he ought to die because he has made himself the Son of God."  When Pilate heard this statement, he was even more afraid.  He entered his headquarters again and said to Jesus, "Where are you from?" But Jesus gave him no answer.  So Pilate said to him, "You will not speak to me? Do you not know that I have authority to release you and authority to crucify you?"  Jesus answered him, "You would have no authority over me at all unless it had been given you from above.  Therefore he who delivered me…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01643"/>
          </a:xfrm>
          <a:prstGeom prst="rect">
            <a:avLst/>
          </a:prstGeom>
          <a:noFill/>
        </p:spPr>
        <p:txBody>
          <a:bodyPr wrap="square" rtlCol="0">
            <a:spAutoFit/>
          </a:bodyPr>
          <a:lstStyle/>
          <a:p>
            <a:pPr algn="ctr"/>
            <a:r>
              <a:rPr lang="en-US" sz="2400" b="1" dirty="0" smtClean="0">
                <a:solidFill>
                  <a:schemeClr val="bg1"/>
                </a:solidFill>
              </a:rPr>
              <a:t> over to you has the greater sin.”  From then on Pilate sought to release him, but the Jews cried out, "If you release this man, you are not Caesar's friend. Everyone who makes himself a king opposes Caesar."  So when Pilate heard these words, he brought Jesus out and sat down on the judgment seat at a place called The Stone Pavement, and in Aramaic </a:t>
            </a:r>
            <a:r>
              <a:rPr lang="en-US" sz="2400" b="1" dirty="0" err="1" smtClean="0">
                <a:solidFill>
                  <a:schemeClr val="bg1"/>
                </a:solidFill>
              </a:rPr>
              <a:t>Gabbatha</a:t>
            </a:r>
            <a:r>
              <a:rPr lang="en-US" sz="2400" b="1" dirty="0" smtClean="0">
                <a:solidFill>
                  <a:schemeClr val="bg1"/>
                </a:solidFill>
              </a:rPr>
              <a:t>.  Now it was the day of Preparation of the Passover. It was about the sixth hour. He said to the Jews, "Behold your King!"  They cried out, "Away with him, away with him, crucify him!" Pilate said to them, "Shall I crucify your King?" The chief priests answered, "We have no king but Caesar."  So he delivered him over to them to be crucified. So they took Jesus,  and he went out, bearing his own cross, to the place called The Place of a Skull, which in Aramaic is called Golgotha.  There they crucified him, and with him two others, one on either side, and Jesus between them.  Pilate also wrote an inscription and put it on the cross. It read, "Jesus of Nazareth, the King of the Jews."   </a:t>
            </a:r>
            <a:r>
              <a:rPr lang="en-US" sz="2400" b="1" smtClean="0">
                <a:solidFill>
                  <a:schemeClr val="bg1"/>
                </a:solidFill>
              </a:rPr>
              <a:t>(John 19:1-19)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walnutridgechurch.files.wordpress.com/2011/08/this-do-in-remembrance-of-me.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newyorkposters.org/American%20Flag%20Eagle%20and%20Statue%20of%20Liberty%20Poster.jpg"/>
          <p:cNvPicPr>
            <a:picLocks noChangeAspect="1" noChangeArrowheads="1"/>
          </p:cNvPicPr>
          <p:nvPr/>
        </p:nvPicPr>
        <p:blipFill>
          <a:blip r:embed="rId2" cstate="print">
            <a:lum bright="10000" contrast="20000"/>
          </a:blip>
          <a:srcRect/>
          <a:stretch>
            <a:fillRect/>
          </a:stretch>
        </p:blipFill>
        <p:spPr bwMode="auto">
          <a:xfrm>
            <a:off x="-1" y="-1"/>
            <a:ext cx="9144001" cy="6858001"/>
          </a:xfrm>
          <a:prstGeom prst="rect">
            <a:avLst/>
          </a:prstGeom>
          <a:noFill/>
        </p:spPr>
      </p:pic>
      <p:sp>
        <p:nvSpPr>
          <p:cNvPr id="5" name="TextBox 4"/>
          <p:cNvSpPr txBox="1"/>
          <p:nvPr/>
        </p:nvSpPr>
        <p:spPr>
          <a:xfrm>
            <a:off x="5257800" y="4473476"/>
            <a:ext cx="3657600" cy="2308324"/>
          </a:xfrm>
          <a:prstGeom prst="rect">
            <a:avLst/>
          </a:prstGeom>
          <a:noFill/>
        </p:spPr>
        <p:txBody>
          <a:bodyPr wrap="square" rtlCol="0">
            <a:spAutoFit/>
          </a:bodyPr>
          <a:lstStyle/>
          <a:p>
            <a:pPr algn="ctr"/>
            <a:r>
              <a:rPr lang="en-US" sz="7200" b="1" dirty="0" smtClean="0">
                <a:solidFill>
                  <a:schemeClr val="bg1"/>
                </a:solidFill>
              </a:rPr>
              <a:t>A Nation In Crises</a:t>
            </a:r>
            <a:endParaRPr lang="en-US" sz="72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4" name="Picture 4" descr="http://www.winningcovers.com/images/gay-pride-bisexual-rainbow-flag-facebook-timeline-cover-banner-for-f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76200" y="152400"/>
            <a:ext cx="41148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Batik Regular" pitchFamily="2" charset="0"/>
              </a:rPr>
              <a:t>Homosexuality</a:t>
            </a:r>
            <a:endParaRPr lang="en-US" sz="3600" b="1" dirty="0">
              <a:solidFill>
                <a:schemeClr val="bg1"/>
              </a:solidFill>
              <a:effectLst>
                <a:outerShdw blurRad="38100" dist="38100" dir="2700000" algn="tl">
                  <a:srgbClr val="000000">
                    <a:alpha val="43137"/>
                  </a:srgbClr>
                </a:outerShdw>
              </a:effectLst>
              <a:latin typeface="Batik Regular"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28600"/>
            <a:ext cx="4648200" cy="6400800"/>
          </a:xfrm>
        </p:spPr>
        <p:txBody>
          <a:bodyPr>
            <a:normAutofit/>
          </a:bodyPr>
          <a:lstStyle/>
          <a:p>
            <a:pPr marL="0" indent="0" algn="ctr">
              <a:buNone/>
            </a:pPr>
            <a:r>
              <a:rPr lang="en-US" sz="3600" b="1" dirty="0" smtClean="0">
                <a:solidFill>
                  <a:schemeClr val="bg1"/>
                </a:solidFill>
              </a:rPr>
              <a:t>We do not have a political problem…</a:t>
            </a:r>
          </a:p>
          <a:p>
            <a:pPr marL="0" indent="0" algn="ctr">
              <a:buNone/>
            </a:pPr>
            <a:endParaRPr lang="en-US" sz="3600" b="1" dirty="0">
              <a:solidFill>
                <a:schemeClr val="bg1"/>
              </a:solidFill>
            </a:endParaRPr>
          </a:p>
          <a:p>
            <a:pPr marL="0" indent="0" algn="ctr">
              <a:buNone/>
            </a:pPr>
            <a:r>
              <a:rPr lang="en-US" sz="3600" b="1" dirty="0" smtClean="0">
                <a:solidFill>
                  <a:schemeClr val="bg1"/>
                </a:solidFill>
              </a:rPr>
              <a:t>We do not have an economy problem…</a:t>
            </a:r>
          </a:p>
          <a:p>
            <a:pPr marL="0" indent="0" algn="ctr">
              <a:buNone/>
            </a:pPr>
            <a:endParaRPr lang="en-US" sz="3600" b="1" dirty="0">
              <a:solidFill>
                <a:schemeClr val="bg1"/>
              </a:solidFill>
            </a:endParaRPr>
          </a:p>
          <a:p>
            <a:pPr marL="0" indent="0" algn="ctr">
              <a:buNone/>
            </a:pPr>
            <a:r>
              <a:rPr lang="en-US" sz="3600" b="1" dirty="0" smtClean="0">
                <a:solidFill>
                  <a:schemeClr val="bg1"/>
                </a:solidFill>
              </a:rPr>
              <a:t>We do not have a social problem…</a:t>
            </a:r>
            <a:r>
              <a:rPr lang="en-US" sz="3600" dirty="0" smtClean="0">
                <a:solidFill>
                  <a:schemeClr val="bg1"/>
                </a:solidFill>
              </a:rPr>
              <a:t> </a:t>
            </a:r>
            <a:endParaRPr lang="en-US" sz="3600" dirty="0">
              <a:solidFill>
                <a:schemeClr val="bg1"/>
              </a:solidFill>
            </a:endParaRPr>
          </a:p>
        </p:txBody>
      </p:sp>
      <p:pic>
        <p:nvPicPr>
          <p:cNvPr id="14340" name="Picture 4" descr="http://www.colourbox.com/preview/3503921-479481-us-capitol-flag-eagle-textured.jpg"/>
          <p:cNvPicPr>
            <a:picLocks noChangeAspect="1" noChangeArrowheads="1"/>
          </p:cNvPicPr>
          <p:nvPr/>
        </p:nvPicPr>
        <p:blipFill>
          <a:blip r:embed="rId2" cstate="print">
            <a:lum bright="10000" contrast="20000"/>
          </a:blip>
          <a:srcRect/>
          <a:stretch>
            <a:fillRect/>
          </a:stretch>
        </p:blipFill>
        <p:spPr bwMode="auto">
          <a:xfrm>
            <a:off x="0" y="0"/>
            <a:ext cx="3759200" cy="5638800"/>
          </a:xfrm>
          <a:prstGeom prst="rect">
            <a:avLst/>
          </a:prstGeom>
          <a:noFill/>
        </p:spPr>
      </p:pic>
      <p:sp>
        <p:nvSpPr>
          <p:cNvPr id="6" name="TextBox 5"/>
          <p:cNvSpPr txBox="1"/>
          <p:nvPr/>
        </p:nvSpPr>
        <p:spPr>
          <a:xfrm>
            <a:off x="0" y="5791200"/>
            <a:ext cx="9144000" cy="1015663"/>
          </a:xfrm>
          <a:prstGeom prst="rect">
            <a:avLst/>
          </a:prstGeom>
          <a:noFill/>
        </p:spPr>
        <p:txBody>
          <a:bodyPr wrap="square" rtlCol="0">
            <a:spAutoFit/>
          </a:bodyPr>
          <a:lstStyle/>
          <a:p>
            <a:pPr algn="ctr"/>
            <a:r>
              <a:rPr lang="en-US" sz="6000" b="1" dirty="0" smtClean="0">
                <a:solidFill>
                  <a:srgbClr val="FFC000"/>
                </a:solidFill>
              </a:rPr>
              <a:t>We have A Sin Problem!</a:t>
            </a:r>
            <a:endParaRPr lang="en-US" sz="60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B0F0"/>
                </a:solidFill>
              </a:rPr>
              <a:t>Helping Those Caught Up In Homosexuality:</a:t>
            </a:r>
          </a:p>
          <a:p>
            <a:pPr lvl="1"/>
            <a:r>
              <a:rPr lang="en-US" sz="2400" b="1" dirty="0" smtClean="0">
                <a:solidFill>
                  <a:schemeClr val="bg1"/>
                </a:solidFill>
              </a:rPr>
              <a:t>It is crucial for Christians to continue to stand up and speak out about homosexuality (Ephesians 6:4; Jude 1:3)</a:t>
            </a:r>
          </a:p>
          <a:p>
            <a:pPr lvl="2"/>
            <a:r>
              <a:rPr lang="en-US" sz="2000" b="1" dirty="0" smtClean="0">
                <a:solidFill>
                  <a:schemeClr val="bg1"/>
                </a:solidFill>
              </a:rPr>
              <a:t>But its growing more and more unpopular.  It’s getting to the point it is 	seen as hateful.  May become illegal.   Don’t stop preaching… in 	season &amp; out of season.  Contend earnestly.  Don’t just give up! </a:t>
            </a:r>
          </a:p>
          <a:p>
            <a:pPr lvl="2"/>
            <a:r>
              <a:rPr lang="en-US" sz="2000" b="1" dirty="0" smtClean="0">
                <a:solidFill>
                  <a:schemeClr val="bg1"/>
                </a:solidFill>
              </a:rPr>
              <a:t> It’s uncomfortable, but talk to your children about it.  Either you will 	educate them or the LGBTQ movement will!   Arm them with truth!</a:t>
            </a:r>
          </a:p>
          <a:p>
            <a:pPr lvl="2"/>
            <a:r>
              <a:rPr lang="en-US" sz="2000" b="1" dirty="0" smtClean="0">
                <a:solidFill>
                  <a:schemeClr val="bg1"/>
                </a:solidFill>
              </a:rPr>
              <a:t> Speak in public!  Often things that are false get accepted as truth because 	those who know better are silent.   The power, money, &amp; fame 	behind LGBTQ will make sure their message is heard.  Will God’s? </a:t>
            </a:r>
          </a:p>
          <a:p>
            <a:pPr lvl="2"/>
            <a:r>
              <a:rPr lang="en-US" sz="2000" b="1" dirty="0" smtClean="0">
                <a:solidFill>
                  <a:schemeClr val="bg1"/>
                </a:solidFill>
              </a:rPr>
              <a:t> But speak in love.  Don’t be self righteous, hateful, hypocritical, unloving, 	unmerciful, etc.   It’s a sin like all others.   Show God’s grace! </a:t>
            </a:r>
          </a:p>
          <a:p>
            <a:pPr lvl="2"/>
            <a:r>
              <a:rPr lang="en-US" sz="2000" b="1" dirty="0" smtClean="0">
                <a:solidFill>
                  <a:schemeClr val="bg1"/>
                </a:solidFill>
              </a:rPr>
              <a:t> Judgment is necessary!  Silence is the greatest form of hate speech! </a:t>
            </a:r>
            <a:endParaRPr lang="en-US" sz="2000" b="1" dirty="0">
              <a:solidFill>
                <a:schemeClr val="bg1"/>
              </a:solidFill>
            </a:endParaRP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524000"/>
            <a:ext cx="9144000" cy="5257800"/>
          </a:xfrm>
        </p:spPr>
        <p:txBody>
          <a:bodyPr>
            <a:normAutofit/>
          </a:bodyPr>
          <a:lstStyle/>
          <a:p>
            <a:r>
              <a:rPr lang="en-US" sz="2800" b="1" dirty="0" smtClean="0">
                <a:solidFill>
                  <a:srgbClr val="00B0F0"/>
                </a:solidFill>
              </a:rPr>
              <a:t>Helping Those Caught Up In Homosexuality:</a:t>
            </a:r>
          </a:p>
          <a:p>
            <a:pPr lvl="1"/>
            <a:r>
              <a:rPr lang="en-US" sz="2400" b="1" dirty="0" smtClean="0">
                <a:solidFill>
                  <a:schemeClr val="bg1"/>
                </a:solidFill>
              </a:rPr>
              <a:t>When it’s possible to identify the background to the decision, it will help in knowing how to reach out (Acts 17:24-32)</a:t>
            </a:r>
          </a:p>
          <a:p>
            <a:pPr lvl="2"/>
            <a:r>
              <a:rPr lang="en-US" sz="2000" b="1" dirty="0" smtClean="0">
                <a:solidFill>
                  <a:schemeClr val="bg1"/>
                </a:solidFill>
              </a:rPr>
              <a:t>Born that way?   This argument has been repeated so much it has been 	accepted as true, without any scientific evidence.   In fact, there is 	evidence that points to the opposite.</a:t>
            </a:r>
          </a:p>
          <a:p>
            <a:pPr lvl="2"/>
            <a:r>
              <a:rPr lang="en-US" sz="2000" b="1" dirty="0" smtClean="0">
                <a:solidFill>
                  <a:schemeClr val="bg1"/>
                </a:solidFill>
              </a:rPr>
              <a:t> There may be certain inborn traits that are particularly vulnerable to the 	homosexual movement… such as a melancholy disposition.   This is 	very different than saying a person is born homosexual! </a:t>
            </a:r>
          </a:p>
          <a:p>
            <a:pPr lvl="2"/>
            <a:r>
              <a:rPr lang="en-US" sz="2000" b="1" dirty="0" smtClean="0">
                <a:solidFill>
                  <a:schemeClr val="bg1"/>
                </a:solidFill>
              </a:rPr>
              <a:t> Some factors are common, but cannot paint with a broad brush:  Battles 	with depression,  a distant or absent father, sexual abuse when 	younger, a lack of social abilities, rejection from the opposite sex</a:t>
            </a:r>
          </a:p>
          <a:p>
            <a:pPr lvl="2"/>
            <a:r>
              <a:rPr lang="en-US" sz="2000" b="1" dirty="0" smtClean="0">
                <a:solidFill>
                  <a:schemeClr val="bg1"/>
                </a:solidFill>
              </a:rPr>
              <a:t> External influences do play an enormous role in this (I Cor. 15:33)</a:t>
            </a:r>
          </a:p>
          <a:p>
            <a:pPr lvl="2"/>
            <a:r>
              <a:rPr lang="en-US" sz="2000" b="1" dirty="0" smtClean="0">
                <a:solidFill>
                  <a:schemeClr val="bg1"/>
                </a:solidFill>
              </a:rPr>
              <a:t> The source must be faced.  This may open up old 	wounds.   They may 	need help in this.  You may need to provide what is missing. </a:t>
            </a:r>
          </a:p>
          <a:p>
            <a:pPr lvl="2"/>
            <a:endParaRPr lang="en-US" sz="2000" b="1" dirty="0">
              <a:solidFill>
                <a:schemeClr val="bg1"/>
              </a:solidFill>
            </a:endParaRP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181600"/>
          </a:xfrm>
        </p:spPr>
        <p:txBody>
          <a:bodyPr>
            <a:normAutofit/>
          </a:bodyPr>
          <a:lstStyle/>
          <a:p>
            <a:r>
              <a:rPr lang="en-US" sz="2800" b="1" dirty="0" smtClean="0">
                <a:solidFill>
                  <a:srgbClr val="00B0F0"/>
                </a:solidFill>
              </a:rPr>
              <a:t>Helping Those Caught Up In Homosexuality:</a:t>
            </a:r>
          </a:p>
          <a:p>
            <a:pPr lvl="1"/>
            <a:r>
              <a:rPr lang="en-US" sz="2400" b="1" dirty="0" smtClean="0">
                <a:solidFill>
                  <a:schemeClr val="bg1"/>
                </a:solidFill>
              </a:rPr>
              <a:t>A person caught up in this will likely be in for a very long spiritual battle.  It may be a lifelong battle for them (Luke 9:23-25)</a:t>
            </a:r>
          </a:p>
          <a:p>
            <a:pPr lvl="2"/>
            <a:r>
              <a:rPr lang="en-US" sz="2000" b="1" dirty="0" smtClean="0">
                <a:solidFill>
                  <a:schemeClr val="bg1"/>
                </a:solidFill>
              </a:rPr>
              <a:t>Tendencies, thoughts, emotions, &amp; whole lifestyle involved – Takes time! </a:t>
            </a:r>
          </a:p>
          <a:p>
            <a:pPr lvl="2"/>
            <a:r>
              <a:rPr lang="en-US" sz="2000" b="1" dirty="0" smtClean="0">
                <a:solidFill>
                  <a:schemeClr val="bg1"/>
                </a:solidFill>
              </a:rPr>
              <a:t> There may be thoughts and desires that continue for the rest of their life.  	A person may have to live a celibate life to live a godly life.   Not 	fair?  Doesn’t seem fair.  But eternity puts it all into perspective</a:t>
            </a:r>
          </a:p>
          <a:p>
            <a:pPr lvl="2"/>
            <a:r>
              <a:rPr lang="en-US" sz="2000" b="1" dirty="0" smtClean="0">
                <a:solidFill>
                  <a:schemeClr val="bg1"/>
                </a:solidFill>
              </a:rPr>
              <a:t> Patience is vital!  Some tendencies may not immediately change.  A guy 	may still seem too feminine and a girl may seem to masculine.  	There may be interests that seem odd to you.  Is this a matter of 	sin?   Don’t bind things upon them that God has not bound! </a:t>
            </a:r>
          </a:p>
          <a:p>
            <a:pPr lvl="2"/>
            <a:r>
              <a:rPr lang="en-US" sz="2000" b="1" dirty="0" smtClean="0">
                <a:solidFill>
                  <a:schemeClr val="bg1"/>
                </a:solidFill>
              </a:rPr>
              <a:t> Are you struggling with this?  Don’t grow weary in doing good.  Don’t get 	consumed by discouragement because the thoughts, desires, and 	tendencies don’t immediately change.  Be patient with yourself!  	Remember, desire when it conceives brings for sin (Jas 1:13-15)</a:t>
            </a: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600200"/>
            <a:ext cx="9144000" cy="5181600"/>
          </a:xfrm>
        </p:spPr>
        <p:txBody>
          <a:bodyPr>
            <a:normAutofit/>
          </a:bodyPr>
          <a:lstStyle/>
          <a:p>
            <a:r>
              <a:rPr lang="en-US" sz="2800" b="1" dirty="0" smtClean="0">
                <a:solidFill>
                  <a:srgbClr val="00B0F0"/>
                </a:solidFill>
              </a:rPr>
              <a:t>Helping Those Caught Up In Homosexuality:</a:t>
            </a:r>
          </a:p>
          <a:p>
            <a:pPr lvl="1"/>
            <a:r>
              <a:rPr lang="en-US" sz="2400" b="1" dirty="0" smtClean="0">
                <a:solidFill>
                  <a:schemeClr val="bg1"/>
                </a:solidFill>
              </a:rPr>
              <a:t>Prepare ourselves.  Be that spiritual family we should be.  Be ready to help them by bearing their burdens (Gal. 6:1-2)</a:t>
            </a:r>
          </a:p>
          <a:p>
            <a:pPr lvl="2"/>
            <a:r>
              <a:rPr lang="en-US" sz="2000" b="1" dirty="0" smtClean="0">
                <a:solidFill>
                  <a:schemeClr val="bg1"/>
                </a:solidFill>
              </a:rPr>
              <a:t>Possess a spirit of grace, mercy, forgiveness, and patience.  Don’t add grief 	to the pain lest they get consumed by sorrow.  Don’t hold past 	against them by bringing it up.  Reaffirm your love (2 Cor. 2:6-8)</a:t>
            </a:r>
          </a:p>
          <a:p>
            <a:pPr lvl="2"/>
            <a:r>
              <a:rPr lang="en-US" sz="2000" b="1" dirty="0" smtClean="0">
                <a:solidFill>
                  <a:schemeClr val="bg1"/>
                </a:solidFill>
              </a:rPr>
              <a:t>Be there to LISTEN.  Many of us are made uncomfortable by it, listen 	anyway.  Pray together often.  Battle together (I Peter 4:8)</a:t>
            </a:r>
          </a:p>
          <a:p>
            <a:pPr lvl="2"/>
            <a:r>
              <a:rPr lang="en-US" sz="2000" b="1" dirty="0" smtClean="0">
                <a:solidFill>
                  <a:schemeClr val="bg1"/>
                </a:solidFill>
              </a:rPr>
              <a:t>Provide a relationship.  Often that healthy relationship is missing.  Others 	will be giving relationships up.   We all need each other.  Be that 	brother, father, mother, or sister  (Matt 19:27-29)</a:t>
            </a:r>
          </a:p>
          <a:p>
            <a:pPr lvl="2"/>
            <a:r>
              <a:rPr lang="en-US" sz="2000" b="1" dirty="0" smtClean="0">
                <a:solidFill>
                  <a:schemeClr val="bg1"/>
                </a:solidFill>
              </a:rPr>
              <a:t> Help them fill the void left by abandoning that lifestyle.  Activities, 	events, and places frequented will leave a void.   There will be 	times they will be tempted to go back.   Help fill it!  (Rom 6:12-13)</a:t>
            </a: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553200" cy="1143000"/>
          </a:xfrm>
        </p:spPr>
        <p:txBody>
          <a:bodyPr>
            <a:noAutofit/>
          </a:bodyPr>
          <a:lstStyle/>
          <a:p>
            <a:r>
              <a:rPr lang="en-US" sz="4800" b="1" dirty="0" smtClean="0">
                <a:solidFill>
                  <a:srgbClr val="FFFF00"/>
                </a:solidFill>
                <a:latin typeface="Batik Regular" pitchFamily="2" charset="0"/>
              </a:rPr>
              <a:t>Facing Off With Homosexuality</a:t>
            </a:r>
            <a:endParaRPr lang="en-US" sz="4800" b="1" dirty="0">
              <a:solidFill>
                <a:srgbClr val="FFFF00"/>
              </a:solidFill>
              <a:latin typeface="Batik Regular" pitchFamily="2" charset="0"/>
            </a:endParaRPr>
          </a:p>
        </p:txBody>
      </p:sp>
      <p:sp>
        <p:nvSpPr>
          <p:cNvPr id="3" name="Content Placeholder 2"/>
          <p:cNvSpPr>
            <a:spLocks noGrp="1"/>
          </p:cNvSpPr>
          <p:nvPr>
            <p:ph idx="1"/>
          </p:nvPr>
        </p:nvSpPr>
        <p:spPr>
          <a:xfrm>
            <a:off x="0" y="1524000"/>
            <a:ext cx="9144000" cy="5181600"/>
          </a:xfrm>
        </p:spPr>
        <p:txBody>
          <a:bodyPr>
            <a:normAutofit/>
          </a:bodyPr>
          <a:lstStyle/>
          <a:p>
            <a:r>
              <a:rPr lang="en-US" sz="2800" b="1" dirty="0" smtClean="0">
                <a:solidFill>
                  <a:srgbClr val="00B0F0"/>
                </a:solidFill>
              </a:rPr>
              <a:t>Helping Those Caught Up In Homosexuality:</a:t>
            </a:r>
          </a:p>
          <a:p>
            <a:pPr lvl="1"/>
            <a:r>
              <a:rPr lang="en-US" sz="2400" b="1" dirty="0" smtClean="0">
                <a:solidFill>
                  <a:schemeClr val="bg1"/>
                </a:solidFill>
              </a:rPr>
              <a:t>Those struggling with homosexuality or involved in it need Jesus.  They need to know the difference Jesus can make in their life and come to Him for healing (Rom 7:22-8:1; I Peter 1:3-7)</a:t>
            </a:r>
          </a:p>
          <a:p>
            <a:pPr lvl="2"/>
            <a:r>
              <a:rPr lang="en-US" sz="2000" b="1" dirty="0" smtClean="0">
                <a:solidFill>
                  <a:schemeClr val="bg1"/>
                </a:solidFill>
              </a:rPr>
              <a:t>LGBTQ preaches a message that says that this is just who you are, there’s 	no changing.   No hope.  Only discouragement &amp; deeper darkness</a:t>
            </a:r>
          </a:p>
          <a:p>
            <a:pPr lvl="2"/>
            <a:r>
              <a:rPr lang="en-US" sz="2000" b="1" dirty="0" smtClean="0">
                <a:solidFill>
                  <a:schemeClr val="bg1"/>
                </a:solidFill>
              </a:rPr>
              <a:t> The message of the gospel of Jesus is a message of hope!  Peace, light, 	and salvation in a world that is the complete opposite of that.  </a:t>
            </a:r>
          </a:p>
          <a:p>
            <a:pPr lvl="2"/>
            <a:r>
              <a:rPr lang="en-US" sz="2000" b="1" dirty="0" smtClean="0">
                <a:solidFill>
                  <a:schemeClr val="bg1"/>
                </a:solidFill>
              </a:rPr>
              <a:t> Some are enraptured by and held in the homosexual movement by the 	acceptance they see.   People need to see the fellowship available 	with Jesus and through Jesus.  They need to see the acceptance</a:t>
            </a:r>
          </a:p>
          <a:p>
            <a:pPr lvl="2"/>
            <a:r>
              <a:rPr lang="en-US" sz="2000" b="1" dirty="0" smtClean="0">
                <a:solidFill>
                  <a:schemeClr val="bg1"/>
                </a:solidFill>
              </a:rPr>
              <a:t> Show others what Jesus has done for us and means to us.  We are not 	aloof to struggles and sin.   Be open, honest, &amp; passionate.  If they 	don’t see that He’s done meaningful things for us, what makes 	them think He will do anything meaningful for them? </a:t>
            </a:r>
          </a:p>
        </p:txBody>
      </p:sp>
      <p:pic>
        <p:nvPicPr>
          <p:cNvPr id="16386" name="Picture 2" descr="http://justbyoga.com/wp-content/uploads/2013/03/LGBTQ-Yoga-logo1.jpg"/>
          <p:cNvPicPr>
            <a:picLocks noChangeAspect="1" noChangeArrowheads="1"/>
          </p:cNvPicPr>
          <p:nvPr/>
        </p:nvPicPr>
        <p:blipFill>
          <a:blip r:embed="rId2" cstate="print"/>
          <a:srcRect/>
          <a:stretch>
            <a:fillRect/>
          </a:stretch>
        </p:blipFill>
        <p:spPr bwMode="auto">
          <a:xfrm>
            <a:off x="-1" y="0"/>
            <a:ext cx="2667001" cy="1523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28600"/>
            <a:ext cx="4648200" cy="6400800"/>
          </a:xfrm>
        </p:spPr>
        <p:txBody>
          <a:bodyPr>
            <a:normAutofit/>
          </a:bodyPr>
          <a:lstStyle/>
          <a:p>
            <a:pPr marL="0" indent="0" algn="ctr">
              <a:buNone/>
            </a:pPr>
            <a:r>
              <a:rPr lang="en-US" sz="3600" b="1" dirty="0" smtClean="0">
                <a:solidFill>
                  <a:schemeClr val="bg1"/>
                </a:solidFill>
              </a:rPr>
              <a:t>Our country does not need more politicians…</a:t>
            </a:r>
          </a:p>
          <a:p>
            <a:pPr marL="0" indent="0" algn="ctr">
              <a:buNone/>
            </a:pPr>
            <a:endParaRPr lang="en-US" sz="1400" b="1" dirty="0">
              <a:solidFill>
                <a:schemeClr val="bg1"/>
              </a:solidFill>
            </a:endParaRPr>
          </a:p>
          <a:p>
            <a:pPr marL="0" indent="0" algn="ctr">
              <a:buNone/>
            </a:pPr>
            <a:r>
              <a:rPr lang="en-US" sz="3600" b="1" dirty="0" smtClean="0">
                <a:solidFill>
                  <a:schemeClr val="bg1"/>
                </a:solidFill>
              </a:rPr>
              <a:t>Our country does not need more fiscal policies… </a:t>
            </a:r>
          </a:p>
          <a:p>
            <a:pPr marL="0" indent="0" algn="ctr">
              <a:buNone/>
            </a:pPr>
            <a:endParaRPr lang="en-US" sz="1600" b="1" dirty="0">
              <a:solidFill>
                <a:schemeClr val="bg1"/>
              </a:solidFill>
            </a:endParaRPr>
          </a:p>
          <a:p>
            <a:pPr marL="0" indent="0" algn="ctr">
              <a:buNone/>
            </a:pPr>
            <a:r>
              <a:rPr lang="en-US" sz="3600" b="1" dirty="0" smtClean="0">
                <a:solidFill>
                  <a:schemeClr val="bg1"/>
                </a:solidFill>
              </a:rPr>
              <a:t>Our country does not need more social activists…</a:t>
            </a:r>
            <a:r>
              <a:rPr lang="en-US" sz="3600" dirty="0" smtClean="0">
                <a:solidFill>
                  <a:schemeClr val="bg1"/>
                </a:solidFill>
              </a:rPr>
              <a:t> </a:t>
            </a:r>
            <a:endParaRPr lang="en-US" sz="3600" dirty="0">
              <a:solidFill>
                <a:schemeClr val="bg1"/>
              </a:solidFill>
            </a:endParaRPr>
          </a:p>
        </p:txBody>
      </p:sp>
      <p:pic>
        <p:nvPicPr>
          <p:cNvPr id="14340" name="Picture 4" descr="http://www.colourbox.com/preview/3503921-479481-us-capitol-flag-eagle-textured.jpg"/>
          <p:cNvPicPr>
            <a:picLocks noChangeAspect="1" noChangeArrowheads="1"/>
          </p:cNvPicPr>
          <p:nvPr/>
        </p:nvPicPr>
        <p:blipFill>
          <a:blip r:embed="rId3" cstate="print">
            <a:lum bright="10000" contrast="20000"/>
          </a:blip>
          <a:srcRect/>
          <a:stretch>
            <a:fillRect/>
          </a:stretch>
        </p:blipFill>
        <p:spPr bwMode="auto">
          <a:xfrm>
            <a:off x="0" y="0"/>
            <a:ext cx="3759200" cy="5638800"/>
          </a:xfrm>
          <a:prstGeom prst="rect">
            <a:avLst/>
          </a:prstGeom>
          <a:noFill/>
        </p:spPr>
      </p:pic>
      <p:sp>
        <p:nvSpPr>
          <p:cNvPr id="6" name="TextBox 5"/>
          <p:cNvSpPr txBox="1"/>
          <p:nvPr/>
        </p:nvSpPr>
        <p:spPr>
          <a:xfrm>
            <a:off x="0" y="5791200"/>
            <a:ext cx="9144000" cy="1015663"/>
          </a:xfrm>
          <a:prstGeom prst="rect">
            <a:avLst/>
          </a:prstGeom>
          <a:noFill/>
        </p:spPr>
        <p:txBody>
          <a:bodyPr wrap="square" rtlCol="0">
            <a:spAutoFit/>
          </a:bodyPr>
          <a:lstStyle/>
          <a:p>
            <a:pPr algn="ctr"/>
            <a:r>
              <a:rPr lang="en-US" sz="6000" b="1" dirty="0" smtClean="0">
                <a:solidFill>
                  <a:srgbClr val="FFC000"/>
                </a:solidFill>
              </a:rPr>
              <a:t>Our Country Needs Jesus!</a:t>
            </a:r>
            <a:endParaRPr lang="en-US" sz="60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0" y="0"/>
            <a:ext cx="9144000" cy="6740307"/>
          </a:xfrm>
          <a:prstGeom prst="rect">
            <a:avLst/>
          </a:prstGeom>
          <a:noFill/>
        </p:spPr>
        <p:txBody>
          <a:bodyPr wrap="square" rtlCol="0">
            <a:spAutoFit/>
          </a:bodyPr>
          <a:lstStyle/>
          <a:p>
            <a:pPr algn="ctr"/>
            <a:r>
              <a:rPr lang="en-US" sz="2400" b="1" dirty="0" smtClean="0">
                <a:solidFill>
                  <a:schemeClr val="bg1"/>
                </a:solidFill>
              </a:rPr>
              <a:t> My God, my God, why have you forsaken me? Why are you so far from saving me, from the words of my groaning?  O my God, I cry by day, but you do not answer, and by night, but I find no rest.  Yet you are holy, enthroned on the praises of Israel.  In you our fathers trusted; they trusted, and you delivered them.  To you they cried and were rescued; in you they trusted and were not put to shame.  But I am a worm and not a man, scorned by mankind and despised by the people.  All who see me mock me; they make mouths at me; they wag their heads; "He trusts in the LORD; let him deliver him; let him rescue him, for he delights in him!"  Yet you are he who took me from the womb; you made me trust you at my mother's breasts.  On you was I cast from my birth, and from my mother's womb you have been my God.  Be not far from me, for trouble is near, and there is none to help.  Many bulls encompass me; strong bulls of Bashan surround me;  they open wide their mouths at me, like a ravening and roaring lion. I am poured out like water, and all my bones are out of joint; my heart is like wax; it is melted within my breast;  my strength is dried up like a potsherd, and my tongue sticks to my jaws; you lay me in the…</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pPr algn="ctr"/>
            <a:r>
              <a:rPr lang="en-US" sz="2400" b="1" dirty="0" smtClean="0">
                <a:solidFill>
                  <a:schemeClr val="bg1"/>
                </a:solidFill>
              </a:rPr>
              <a:t> dust of death.  For dogs encompass me; a company of evildoers encircles me; they have pierced my hands and feet — I can count all my bones — they stare and gloat over me; they divide my garments among them, and for my clothing they cast lots.  But you, O LORD, do not be far off! O you my help, come quickly to my aid!  Deliver my soul from the sword, my precious life from the power of the dog!  Save me from the mouth of the lion! You have rescued me from the horns of the wild oxen!  I will tell of your name to my brothers; in the midst of the congregation I will praise you:  You who fear the LORD, praise him! All you offspring of Jacob, glorify him, and stand in awe of him, all you offspring of Israel!  For he has not despised or abhorred the affliction of the afflicted, and he has not hidden his face from him, but has heard, when he cried to him.  From you comes my praise in the great congregation; my vows I will perform before those who fear him.  The afflicted shall eat and be satisfied; those who seek him shall praise the LORD! May your hearts live forever!  All the ends of the earth shall remember and turn to the LORD, and all the families of the nations shall worship before you.   (Psalm 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28600"/>
            <a:ext cx="4648200" cy="6400800"/>
          </a:xfrm>
        </p:spPr>
        <p:txBody>
          <a:bodyPr>
            <a:normAutofit/>
          </a:bodyPr>
          <a:lstStyle/>
          <a:p>
            <a:pPr marL="0" indent="0" algn="ctr">
              <a:buNone/>
            </a:pPr>
            <a:r>
              <a:rPr lang="en-US" sz="3600" b="1" dirty="0" smtClean="0">
                <a:solidFill>
                  <a:schemeClr val="bg1"/>
                </a:solidFill>
              </a:rPr>
              <a:t>We do not have a political problem…</a:t>
            </a:r>
          </a:p>
          <a:p>
            <a:pPr marL="0" indent="0" algn="ctr">
              <a:buNone/>
            </a:pPr>
            <a:endParaRPr lang="en-US" sz="3600" b="1" dirty="0">
              <a:solidFill>
                <a:schemeClr val="bg1"/>
              </a:solidFill>
            </a:endParaRPr>
          </a:p>
          <a:p>
            <a:pPr marL="0" indent="0" algn="ctr">
              <a:buNone/>
            </a:pPr>
            <a:r>
              <a:rPr lang="en-US" sz="3600" b="1" dirty="0" smtClean="0">
                <a:solidFill>
                  <a:schemeClr val="bg1"/>
                </a:solidFill>
              </a:rPr>
              <a:t>We do not have an economy problem…</a:t>
            </a:r>
          </a:p>
          <a:p>
            <a:pPr marL="0" indent="0" algn="ctr">
              <a:buNone/>
            </a:pPr>
            <a:endParaRPr lang="en-US" sz="3600" b="1" dirty="0">
              <a:solidFill>
                <a:schemeClr val="bg1"/>
              </a:solidFill>
            </a:endParaRPr>
          </a:p>
          <a:p>
            <a:pPr marL="0" indent="0" algn="ctr">
              <a:buNone/>
            </a:pPr>
            <a:r>
              <a:rPr lang="en-US" sz="3600" b="1" dirty="0" smtClean="0">
                <a:solidFill>
                  <a:schemeClr val="bg1"/>
                </a:solidFill>
              </a:rPr>
              <a:t>We do not have a social problem…</a:t>
            </a:r>
            <a:r>
              <a:rPr lang="en-US" sz="3600" dirty="0" smtClean="0">
                <a:solidFill>
                  <a:schemeClr val="bg1"/>
                </a:solidFill>
              </a:rPr>
              <a:t> </a:t>
            </a:r>
            <a:endParaRPr lang="en-US" sz="3600" dirty="0">
              <a:solidFill>
                <a:schemeClr val="bg1"/>
              </a:solidFill>
            </a:endParaRPr>
          </a:p>
        </p:txBody>
      </p:sp>
      <p:pic>
        <p:nvPicPr>
          <p:cNvPr id="14340" name="Picture 4" descr="http://www.colourbox.com/preview/3503921-479481-us-capitol-flag-eagle-textured.jpg"/>
          <p:cNvPicPr>
            <a:picLocks noChangeAspect="1" noChangeArrowheads="1"/>
          </p:cNvPicPr>
          <p:nvPr/>
        </p:nvPicPr>
        <p:blipFill>
          <a:blip r:embed="rId2" cstate="print">
            <a:lum bright="10000" contrast="20000"/>
          </a:blip>
          <a:srcRect/>
          <a:stretch>
            <a:fillRect/>
          </a:stretch>
        </p:blipFill>
        <p:spPr bwMode="auto">
          <a:xfrm>
            <a:off x="0" y="0"/>
            <a:ext cx="3759200" cy="5638800"/>
          </a:xfrm>
          <a:prstGeom prst="rect">
            <a:avLst/>
          </a:prstGeom>
          <a:noFill/>
        </p:spPr>
      </p:pic>
      <p:sp>
        <p:nvSpPr>
          <p:cNvPr id="6" name="TextBox 5"/>
          <p:cNvSpPr txBox="1"/>
          <p:nvPr/>
        </p:nvSpPr>
        <p:spPr>
          <a:xfrm>
            <a:off x="0" y="5791200"/>
            <a:ext cx="9144000" cy="1015663"/>
          </a:xfrm>
          <a:prstGeom prst="rect">
            <a:avLst/>
          </a:prstGeom>
          <a:noFill/>
        </p:spPr>
        <p:txBody>
          <a:bodyPr wrap="square" rtlCol="0">
            <a:spAutoFit/>
          </a:bodyPr>
          <a:lstStyle/>
          <a:p>
            <a:pPr algn="ctr"/>
            <a:r>
              <a:rPr lang="en-US" sz="6000" b="1" dirty="0" smtClean="0">
                <a:solidFill>
                  <a:srgbClr val="FFC000"/>
                </a:solidFill>
              </a:rPr>
              <a:t>We have A Sin Problem!</a:t>
            </a:r>
            <a:endParaRPr lang="en-US" sz="60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newyorkposters.org/American%20Flag%20Eagle%20and%20Statue%20of%20Liberty%20Poster.jpg"/>
          <p:cNvPicPr>
            <a:picLocks noChangeAspect="1" noChangeArrowheads="1"/>
          </p:cNvPicPr>
          <p:nvPr/>
        </p:nvPicPr>
        <p:blipFill>
          <a:blip r:embed="rId2" cstate="print">
            <a:lum bright="10000" contrast="20000"/>
          </a:blip>
          <a:srcRect/>
          <a:stretch>
            <a:fillRect/>
          </a:stretch>
        </p:blipFill>
        <p:spPr bwMode="auto">
          <a:xfrm>
            <a:off x="-1" y="-1"/>
            <a:ext cx="9144001" cy="6858001"/>
          </a:xfrm>
          <a:prstGeom prst="rect">
            <a:avLst/>
          </a:prstGeom>
          <a:noFill/>
        </p:spPr>
      </p:pic>
      <p:sp>
        <p:nvSpPr>
          <p:cNvPr id="5" name="TextBox 4"/>
          <p:cNvSpPr txBox="1"/>
          <p:nvPr/>
        </p:nvSpPr>
        <p:spPr>
          <a:xfrm>
            <a:off x="5257800" y="4473476"/>
            <a:ext cx="3657600" cy="2308324"/>
          </a:xfrm>
          <a:prstGeom prst="rect">
            <a:avLst/>
          </a:prstGeom>
          <a:noFill/>
        </p:spPr>
        <p:txBody>
          <a:bodyPr wrap="square" rtlCol="0">
            <a:spAutoFit/>
          </a:bodyPr>
          <a:lstStyle/>
          <a:p>
            <a:pPr algn="ctr"/>
            <a:r>
              <a:rPr lang="en-US" sz="7200" b="1" dirty="0" smtClean="0">
                <a:solidFill>
                  <a:schemeClr val="bg1"/>
                </a:solidFill>
              </a:rPr>
              <a:t>A Nation In Crises</a:t>
            </a:r>
            <a:endParaRPr lang="en-US" sz="72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4" name="Picture 4" descr="http://www.winningcovers.com/images/gay-pride-bisexual-rainbow-flag-facebook-timeline-cover-banner-for-f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76200" y="152400"/>
            <a:ext cx="41148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Batik Regular" pitchFamily="2" charset="0"/>
              </a:rPr>
              <a:t>Homosexuality</a:t>
            </a:r>
            <a:endParaRPr lang="en-US" sz="3600" b="1" dirty="0">
              <a:solidFill>
                <a:schemeClr val="bg1"/>
              </a:solidFill>
              <a:effectLst>
                <a:outerShdw blurRad="38100" dist="38100" dir="2700000" algn="tl">
                  <a:srgbClr val="000000">
                    <a:alpha val="43137"/>
                  </a:srgbClr>
                </a:outerShdw>
              </a:effectLst>
              <a:latin typeface="Batik Regular"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2221</Words>
  <Application>Microsoft Office PowerPoint</Application>
  <PresentationFormat>On-screen Show (4:3)</PresentationFormat>
  <Paragraphs>138</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Facing Off With Homosexuality</vt:lpstr>
      <vt:lpstr>Slide 11</vt:lpstr>
      <vt:lpstr>Facing Off With Homosexuality</vt:lpstr>
      <vt:lpstr>Slide 13</vt:lpstr>
      <vt:lpstr>Facing Off With Homosexuality</vt:lpstr>
      <vt:lpstr>Facing Off With Homosexuality</vt:lpstr>
      <vt:lpstr>Facing Off With Homosexuality</vt:lpstr>
      <vt:lpstr>Slide 17</vt:lpstr>
      <vt:lpstr>Facing Off With Homosexuality</vt:lpstr>
      <vt:lpstr>Facing Off With Homosexuality</vt:lpstr>
      <vt:lpstr>Facing Off With Homosexuality</vt:lpstr>
      <vt:lpstr>Facing Off With Homosexuality</vt:lpstr>
      <vt:lpstr>Slide 22</vt:lpstr>
      <vt:lpstr>Slide 23</vt:lpstr>
      <vt:lpstr>Slide 24</vt:lpstr>
      <vt:lpstr>Slide 25</vt:lpstr>
      <vt:lpstr>Slide 26</vt:lpstr>
      <vt:lpstr>Slide 27</vt:lpstr>
      <vt:lpstr>Slide 28</vt:lpstr>
      <vt:lpstr>Slide 29</vt:lpstr>
      <vt:lpstr>Slide 30</vt:lpstr>
      <vt:lpstr>Slide 31</vt:lpstr>
      <vt:lpstr>Slide 32</vt:lpstr>
      <vt:lpstr>Facing Off With Homosexuality</vt:lpstr>
      <vt:lpstr>Facing Off With Homosexuality</vt:lpstr>
      <vt:lpstr>Facing Off With Homosexuality</vt:lpstr>
      <vt:lpstr>Facing Off With Homosexuality</vt:lpstr>
      <vt:lpstr>Facing Off With Homosexuality</vt:lpstr>
      <vt:lpstr>Slide 38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Aaron Beard</dc:creator>
  <cp:lastModifiedBy> Aaron Beard</cp:lastModifiedBy>
  <cp:revision>17</cp:revision>
  <dcterms:created xsi:type="dcterms:W3CDTF">2013-07-28T00:22:05Z</dcterms:created>
  <dcterms:modified xsi:type="dcterms:W3CDTF">2013-08-04T13:30:24Z</dcterms:modified>
</cp:coreProperties>
</file>