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67" r:id="rId4"/>
    <p:sldId id="265" r:id="rId5"/>
    <p:sldId id="268" r:id="rId6"/>
    <p:sldId id="266" r:id="rId7"/>
    <p:sldId id="270" r:id="rId8"/>
    <p:sldId id="271" r:id="rId9"/>
    <p:sldId id="272" r:id="rId10"/>
    <p:sldId id="269" r:id="rId11"/>
    <p:sldId id="258" r:id="rId12"/>
    <p:sldId id="256" r:id="rId13"/>
    <p:sldId id="257" r:id="rId14"/>
    <p:sldId id="259" r:id="rId15"/>
    <p:sldId id="260" r:id="rId16"/>
    <p:sldId id="261" r:id="rId17"/>
    <p:sldId id="262" r:id="rId18"/>
    <p:sldId id="263" r:id="rId19"/>
    <p:sldId id="26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1F0A"/>
    <a:srgbClr val="9A78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9" d="100"/>
          <a:sy n="59" d="100"/>
        </p:scale>
        <p:origin x="145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0546C6-F830-43A8-92ED-3EA272368C01}" type="datetimeFigureOut">
              <a:rPr lang="en-US" smtClean="0"/>
              <a:t>8/30/2015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E8E7B-15A1-4762-BA93-CE07E3EDA42D}" type="slidenum">
              <a:rPr lang="en-US" smtClean="0"/>
              <a:t>‹#›</a:t>
            </a:fld>
            <a:endParaRPr lang="en-US"/>
          </a:p>
        </p:txBody>
      </p:sp>
    </p:spTree>
    <p:extLst>
      <p:ext uri="{BB962C8B-B14F-4D97-AF65-F5344CB8AC3E}">
        <p14:creationId xmlns:p14="http://schemas.microsoft.com/office/powerpoint/2010/main" val="263819124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0546C6-F830-43A8-92ED-3EA272368C01}" type="datetimeFigureOut">
              <a:rPr lang="en-US" smtClean="0"/>
              <a:t>8/30/2015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E8E7B-15A1-4762-BA93-CE07E3EDA42D}" type="slidenum">
              <a:rPr lang="en-US" smtClean="0"/>
              <a:t>‹#›</a:t>
            </a:fld>
            <a:endParaRPr lang="en-US"/>
          </a:p>
        </p:txBody>
      </p:sp>
    </p:spTree>
    <p:extLst>
      <p:ext uri="{BB962C8B-B14F-4D97-AF65-F5344CB8AC3E}">
        <p14:creationId xmlns:p14="http://schemas.microsoft.com/office/powerpoint/2010/main" val="45497137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0546C6-F830-43A8-92ED-3EA272368C01}" type="datetimeFigureOut">
              <a:rPr lang="en-US" smtClean="0"/>
              <a:t>8/30/2015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E8E7B-15A1-4762-BA93-CE07E3EDA42D}" type="slidenum">
              <a:rPr lang="en-US" smtClean="0"/>
              <a:t>‹#›</a:t>
            </a:fld>
            <a:endParaRPr lang="en-US"/>
          </a:p>
        </p:txBody>
      </p:sp>
    </p:spTree>
    <p:extLst>
      <p:ext uri="{BB962C8B-B14F-4D97-AF65-F5344CB8AC3E}">
        <p14:creationId xmlns:p14="http://schemas.microsoft.com/office/powerpoint/2010/main" val="390911995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365A56-1832-4781-B9B5-47D68A35C2CA}" type="datetimeFigureOut">
              <a:rPr lang="en-US" smtClean="0">
                <a:solidFill>
                  <a:prstClr val="black">
                    <a:tint val="75000"/>
                  </a:prstClr>
                </a:solidFill>
              </a:rPr>
              <a:pPr/>
              <a:t>8/30/2015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C640D7-3764-4DE5-9C8B-33C8DADB37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2416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365A56-1832-4781-B9B5-47D68A35C2CA}" type="datetimeFigureOut">
              <a:rPr lang="en-US" smtClean="0">
                <a:solidFill>
                  <a:prstClr val="black">
                    <a:tint val="75000"/>
                  </a:prstClr>
                </a:solidFill>
              </a:rPr>
              <a:pPr/>
              <a:t>8/30/2015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C640D7-3764-4DE5-9C8B-33C8DADB37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727917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365A56-1832-4781-B9B5-47D68A35C2CA}" type="datetimeFigureOut">
              <a:rPr lang="en-US" smtClean="0">
                <a:solidFill>
                  <a:prstClr val="black">
                    <a:tint val="75000"/>
                  </a:prstClr>
                </a:solidFill>
              </a:rPr>
              <a:pPr/>
              <a:t>8/30/2015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C640D7-3764-4DE5-9C8B-33C8DADB37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388988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365A56-1832-4781-B9B5-47D68A35C2CA}" type="datetimeFigureOut">
              <a:rPr lang="en-US" smtClean="0">
                <a:solidFill>
                  <a:prstClr val="black">
                    <a:tint val="75000"/>
                  </a:prstClr>
                </a:solidFill>
              </a:rPr>
              <a:pPr/>
              <a:t>8/30/2015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EC640D7-3764-4DE5-9C8B-33C8DADB37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09954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365A56-1832-4781-B9B5-47D68A35C2CA}" type="datetimeFigureOut">
              <a:rPr lang="en-US" smtClean="0">
                <a:solidFill>
                  <a:prstClr val="black">
                    <a:tint val="75000"/>
                  </a:prstClr>
                </a:solidFill>
              </a:rPr>
              <a:pPr/>
              <a:t>8/30/2015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EC640D7-3764-4DE5-9C8B-33C8DADB37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31668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365A56-1832-4781-B9B5-47D68A35C2CA}" type="datetimeFigureOut">
              <a:rPr lang="en-US" smtClean="0">
                <a:solidFill>
                  <a:prstClr val="black">
                    <a:tint val="75000"/>
                  </a:prstClr>
                </a:solidFill>
              </a:rPr>
              <a:pPr/>
              <a:t>8/30/2015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EC640D7-3764-4DE5-9C8B-33C8DADB37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174444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65A56-1832-4781-B9B5-47D68A35C2CA}" type="datetimeFigureOut">
              <a:rPr lang="en-US" smtClean="0">
                <a:solidFill>
                  <a:prstClr val="black">
                    <a:tint val="75000"/>
                  </a:prstClr>
                </a:solidFill>
              </a:rPr>
              <a:pPr/>
              <a:t>8/30/2015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EC640D7-3764-4DE5-9C8B-33C8DADB37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41632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65A56-1832-4781-B9B5-47D68A35C2CA}" type="datetimeFigureOut">
              <a:rPr lang="en-US" smtClean="0">
                <a:solidFill>
                  <a:prstClr val="black">
                    <a:tint val="75000"/>
                  </a:prstClr>
                </a:solidFill>
              </a:rPr>
              <a:pPr/>
              <a:t>8/30/2015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EC640D7-3764-4DE5-9C8B-33C8DADB37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7382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0546C6-F830-43A8-92ED-3EA272368C01}" type="datetimeFigureOut">
              <a:rPr lang="en-US" smtClean="0"/>
              <a:t>8/30/2015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E8E7B-15A1-4762-BA93-CE07E3EDA42D}" type="slidenum">
              <a:rPr lang="en-US" smtClean="0"/>
              <a:t>‹#›</a:t>
            </a:fld>
            <a:endParaRPr lang="en-US"/>
          </a:p>
        </p:txBody>
      </p:sp>
    </p:spTree>
    <p:extLst>
      <p:ext uri="{BB962C8B-B14F-4D97-AF65-F5344CB8AC3E}">
        <p14:creationId xmlns:p14="http://schemas.microsoft.com/office/powerpoint/2010/main" val="261798704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65A56-1832-4781-B9B5-47D68A35C2CA}" type="datetimeFigureOut">
              <a:rPr lang="en-US" smtClean="0">
                <a:solidFill>
                  <a:prstClr val="black">
                    <a:tint val="75000"/>
                  </a:prstClr>
                </a:solidFill>
              </a:rPr>
              <a:pPr/>
              <a:t>8/30/2015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EC640D7-3764-4DE5-9C8B-33C8DADB37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661461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365A56-1832-4781-B9B5-47D68A35C2CA}" type="datetimeFigureOut">
              <a:rPr lang="en-US" smtClean="0">
                <a:solidFill>
                  <a:prstClr val="black">
                    <a:tint val="75000"/>
                  </a:prstClr>
                </a:solidFill>
              </a:rPr>
              <a:pPr/>
              <a:t>8/30/2015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C640D7-3764-4DE5-9C8B-33C8DADB37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40520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365A56-1832-4781-B9B5-47D68A35C2CA}" type="datetimeFigureOut">
              <a:rPr lang="en-US" smtClean="0">
                <a:solidFill>
                  <a:prstClr val="black">
                    <a:tint val="75000"/>
                  </a:prstClr>
                </a:solidFill>
              </a:rPr>
              <a:pPr/>
              <a:t>8/30/2015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C640D7-3764-4DE5-9C8B-33C8DADB37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19613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6365A56-1832-4781-B9B5-47D68A35C2CA}" type="datetimeFigureOut">
              <a:rPr lang="en-US" smtClean="0">
                <a:solidFill>
                  <a:prstClr val="black">
                    <a:tint val="75000"/>
                  </a:prstClr>
                </a:solidFill>
              </a:rPr>
              <a:pPr/>
              <a:t>8/30/2015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C640D7-3764-4DE5-9C8B-33C8DADB37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351378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365A56-1832-4781-B9B5-47D68A35C2CA}" type="datetimeFigureOut">
              <a:rPr lang="en-US" smtClean="0">
                <a:solidFill>
                  <a:prstClr val="black">
                    <a:tint val="75000"/>
                  </a:prstClr>
                </a:solidFill>
              </a:rPr>
              <a:pPr/>
              <a:t>8/30/2015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C640D7-3764-4DE5-9C8B-33C8DADB37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982396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365A56-1832-4781-B9B5-47D68A35C2CA}" type="datetimeFigureOut">
              <a:rPr lang="en-US" smtClean="0">
                <a:solidFill>
                  <a:prstClr val="black">
                    <a:tint val="75000"/>
                  </a:prstClr>
                </a:solidFill>
              </a:rPr>
              <a:pPr/>
              <a:t>8/30/2015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C640D7-3764-4DE5-9C8B-33C8DADB37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938807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365A56-1832-4781-B9B5-47D68A35C2CA}" type="datetimeFigureOut">
              <a:rPr lang="en-US" smtClean="0">
                <a:solidFill>
                  <a:prstClr val="black">
                    <a:tint val="75000"/>
                  </a:prstClr>
                </a:solidFill>
              </a:rPr>
              <a:pPr/>
              <a:t>8/30/2015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EC640D7-3764-4DE5-9C8B-33C8DADB37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731913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365A56-1832-4781-B9B5-47D68A35C2CA}" type="datetimeFigureOut">
              <a:rPr lang="en-US" smtClean="0">
                <a:solidFill>
                  <a:prstClr val="black">
                    <a:tint val="75000"/>
                  </a:prstClr>
                </a:solidFill>
              </a:rPr>
              <a:pPr/>
              <a:t>8/30/2015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EC640D7-3764-4DE5-9C8B-33C8DADB37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665670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365A56-1832-4781-B9B5-47D68A35C2CA}" type="datetimeFigureOut">
              <a:rPr lang="en-US" smtClean="0">
                <a:solidFill>
                  <a:prstClr val="black">
                    <a:tint val="75000"/>
                  </a:prstClr>
                </a:solidFill>
              </a:rPr>
              <a:pPr/>
              <a:t>8/30/2015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EC640D7-3764-4DE5-9C8B-33C8DADB37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34652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65A56-1832-4781-B9B5-47D68A35C2CA}" type="datetimeFigureOut">
              <a:rPr lang="en-US" smtClean="0">
                <a:solidFill>
                  <a:prstClr val="black">
                    <a:tint val="75000"/>
                  </a:prstClr>
                </a:solidFill>
              </a:rPr>
              <a:pPr/>
              <a:t>8/30/2015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EC640D7-3764-4DE5-9C8B-33C8DADB37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52759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0546C6-F830-43A8-92ED-3EA272368C01}" type="datetimeFigureOut">
              <a:rPr lang="en-US" smtClean="0"/>
              <a:t>8/30/2015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EE8E7B-15A1-4762-BA93-CE07E3EDA42D}" type="slidenum">
              <a:rPr lang="en-US" smtClean="0"/>
              <a:t>‹#›</a:t>
            </a:fld>
            <a:endParaRPr lang="en-US"/>
          </a:p>
        </p:txBody>
      </p:sp>
    </p:spTree>
    <p:extLst>
      <p:ext uri="{BB962C8B-B14F-4D97-AF65-F5344CB8AC3E}">
        <p14:creationId xmlns:p14="http://schemas.microsoft.com/office/powerpoint/2010/main" val="423590672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65A56-1832-4781-B9B5-47D68A35C2CA}" type="datetimeFigureOut">
              <a:rPr lang="en-US" smtClean="0">
                <a:solidFill>
                  <a:prstClr val="black">
                    <a:tint val="75000"/>
                  </a:prstClr>
                </a:solidFill>
              </a:rPr>
              <a:pPr/>
              <a:t>8/30/2015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EC640D7-3764-4DE5-9C8B-33C8DADB37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65538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65A56-1832-4781-B9B5-47D68A35C2CA}" type="datetimeFigureOut">
              <a:rPr lang="en-US" smtClean="0">
                <a:solidFill>
                  <a:prstClr val="black">
                    <a:tint val="75000"/>
                  </a:prstClr>
                </a:solidFill>
              </a:rPr>
              <a:pPr/>
              <a:t>8/30/2015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EC640D7-3764-4DE5-9C8B-33C8DADB37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081516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365A56-1832-4781-B9B5-47D68A35C2CA}" type="datetimeFigureOut">
              <a:rPr lang="en-US" smtClean="0">
                <a:solidFill>
                  <a:prstClr val="black">
                    <a:tint val="75000"/>
                  </a:prstClr>
                </a:solidFill>
              </a:rPr>
              <a:pPr/>
              <a:t>8/30/2015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C640D7-3764-4DE5-9C8B-33C8DADB37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4423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365A56-1832-4781-B9B5-47D68A35C2CA}" type="datetimeFigureOut">
              <a:rPr lang="en-US" smtClean="0">
                <a:solidFill>
                  <a:prstClr val="black">
                    <a:tint val="75000"/>
                  </a:prstClr>
                </a:solidFill>
              </a:rPr>
              <a:pPr/>
              <a:t>8/30/2015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C640D7-3764-4DE5-9C8B-33C8DADB37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34877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0546C6-F830-43A8-92ED-3EA272368C01}" type="datetimeFigureOut">
              <a:rPr lang="en-US" smtClean="0"/>
              <a:t>8/30/2015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E8E7B-15A1-4762-BA93-CE07E3EDA42D}" type="slidenum">
              <a:rPr lang="en-US" smtClean="0"/>
              <a:t>‹#›</a:t>
            </a:fld>
            <a:endParaRPr lang="en-US"/>
          </a:p>
        </p:txBody>
      </p:sp>
    </p:spTree>
    <p:extLst>
      <p:ext uri="{BB962C8B-B14F-4D97-AF65-F5344CB8AC3E}">
        <p14:creationId xmlns:p14="http://schemas.microsoft.com/office/powerpoint/2010/main" val="342179779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0546C6-F830-43A8-92ED-3EA272368C01}" type="datetimeFigureOut">
              <a:rPr lang="en-US" smtClean="0"/>
              <a:t>8/30/2015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EE8E7B-15A1-4762-BA93-CE07E3EDA42D}" type="slidenum">
              <a:rPr lang="en-US" smtClean="0"/>
              <a:t>‹#›</a:t>
            </a:fld>
            <a:endParaRPr lang="en-US"/>
          </a:p>
        </p:txBody>
      </p:sp>
    </p:spTree>
    <p:extLst>
      <p:ext uri="{BB962C8B-B14F-4D97-AF65-F5344CB8AC3E}">
        <p14:creationId xmlns:p14="http://schemas.microsoft.com/office/powerpoint/2010/main" val="259078860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0546C6-F830-43A8-92ED-3EA272368C01}" type="datetimeFigureOut">
              <a:rPr lang="en-US" smtClean="0"/>
              <a:t>8/30/2015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EE8E7B-15A1-4762-BA93-CE07E3EDA42D}" type="slidenum">
              <a:rPr lang="en-US" smtClean="0"/>
              <a:t>‹#›</a:t>
            </a:fld>
            <a:endParaRPr lang="en-US"/>
          </a:p>
        </p:txBody>
      </p:sp>
    </p:spTree>
    <p:extLst>
      <p:ext uri="{BB962C8B-B14F-4D97-AF65-F5344CB8AC3E}">
        <p14:creationId xmlns:p14="http://schemas.microsoft.com/office/powerpoint/2010/main" val="329470324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0546C6-F830-43A8-92ED-3EA272368C01}" type="datetimeFigureOut">
              <a:rPr lang="en-US" smtClean="0"/>
              <a:t>8/30/2015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EE8E7B-15A1-4762-BA93-CE07E3EDA42D}" type="slidenum">
              <a:rPr lang="en-US" smtClean="0"/>
              <a:t>‹#›</a:t>
            </a:fld>
            <a:endParaRPr lang="en-US"/>
          </a:p>
        </p:txBody>
      </p:sp>
    </p:spTree>
    <p:extLst>
      <p:ext uri="{BB962C8B-B14F-4D97-AF65-F5344CB8AC3E}">
        <p14:creationId xmlns:p14="http://schemas.microsoft.com/office/powerpoint/2010/main" val="224640004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0546C6-F830-43A8-92ED-3EA272368C01}" type="datetimeFigureOut">
              <a:rPr lang="en-US" smtClean="0"/>
              <a:t>8/30/2015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E8E7B-15A1-4762-BA93-CE07E3EDA42D}" type="slidenum">
              <a:rPr lang="en-US" smtClean="0"/>
              <a:t>‹#›</a:t>
            </a:fld>
            <a:endParaRPr lang="en-US"/>
          </a:p>
        </p:txBody>
      </p:sp>
    </p:spTree>
    <p:extLst>
      <p:ext uri="{BB962C8B-B14F-4D97-AF65-F5344CB8AC3E}">
        <p14:creationId xmlns:p14="http://schemas.microsoft.com/office/powerpoint/2010/main" val="353028415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0546C6-F830-43A8-92ED-3EA272368C01}" type="datetimeFigureOut">
              <a:rPr lang="en-US" smtClean="0"/>
              <a:t>8/30/2015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EE8E7B-15A1-4762-BA93-CE07E3EDA42D}" type="slidenum">
              <a:rPr lang="en-US" smtClean="0"/>
              <a:t>‹#›</a:t>
            </a:fld>
            <a:endParaRPr lang="en-US"/>
          </a:p>
        </p:txBody>
      </p:sp>
    </p:spTree>
    <p:extLst>
      <p:ext uri="{BB962C8B-B14F-4D97-AF65-F5344CB8AC3E}">
        <p14:creationId xmlns:p14="http://schemas.microsoft.com/office/powerpoint/2010/main" val="231689075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0546C6-F830-43A8-92ED-3EA272368C01}" type="datetimeFigureOut">
              <a:rPr lang="en-US" smtClean="0"/>
              <a:t>8/30/2015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EE8E7B-15A1-4762-BA93-CE07E3EDA42D}" type="slidenum">
              <a:rPr lang="en-US" smtClean="0"/>
              <a:t>‹#›</a:t>
            </a:fld>
            <a:endParaRPr lang="en-US"/>
          </a:p>
        </p:txBody>
      </p:sp>
    </p:spTree>
    <p:extLst>
      <p:ext uri="{BB962C8B-B14F-4D97-AF65-F5344CB8AC3E}">
        <p14:creationId xmlns:p14="http://schemas.microsoft.com/office/powerpoint/2010/main" val="3672906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65A56-1832-4781-B9B5-47D68A35C2CA}" type="datetimeFigureOut">
              <a:rPr lang="en-US" smtClean="0">
                <a:solidFill>
                  <a:prstClr val="black">
                    <a:tint val="75000"/>
                  </a:prstClr>
                </a:solidFill>
              </a:rPr>
              <a:pPr/>
              <a:t>8/30/2015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C640D7-3764-4DE5-9C8B-33C8DADB37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6475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65A56-1832-4781-B9B5-47D68A35C2CA}" type="datetimeFigureOut">
              <a:rPr lang="en-US" smtClean="0">
                <a:solidFill>
                  <a:prstClr val="black">
                    <a:tint val="75000"/>
                  </a:prstClr>
                </a:solidFill>
              </a:rPr>
              <a:pPr/>
              <a:t>8/30/2015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C640D7-3764-4DE5-9C8B-33C8DADB378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787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2242456" y="156312"/>
            <a:ext cx="6030685" cy="6124754"/>
          </a:xfrm>
          <a:prstGeom prst="rect">
            <a:avLst/>
          </a:prstGeom>
        </p:spPr>
        <p:txBody>
          <a:bodyPr wrap="square">
            <a:spAutoFit/>
          </a:bodyPr>
          <a:lstStyle/>
          <a:p>
            <a:pPr algn="ctr"/>
            <a:r>
              <a:rPr lang="en-US" sz="2800" b="1" dirty="0">
                <a:solidFill>
                  <a:prstClr val="black"/>
                </a:solidFill>
              </a:rPr>
              <a:t>Or do you not know that the unrighteous will not inherit the kingdom of God? Do not be deceived: neither the sexually immoral, nor idolaters, nor adulterers, nor men who practice homosexuality, nor thieves, nor the greedy, nor drunkards, nor revilers, nor swindlers will inherit the kingdom of God. And such were some of you. But you were washed, you were sanctified, you were justified in the name of the Lord Jesus Christ and by the Spirit of our God. </a:t>
            </a:r>
            <a:endParaRPr lang="en-US" sz="2800" b="1" dirty="0" smtClean="0">
              <a:solidFill>
                <a:prstClr val="black"/>
              </a:solidFill>
            </a:endParaRPr>
          </a:p>
          <a:p>
            <a:pPr algn="ctr"/>
            <a:r>
              <a:rPr lang="en-US" sz="2800" b="1" dirty="0" smtClean="0">
                <a:solidFill>
                  <a:prstClr val="black"/>
                </a:solidFill>
              </a:rPr>
              <a:t>(1 Corinthians 6:9-11)</a:t>
            </a:r>
            <a:endParaRPr lang="en-US" sz="2800" b="1" dirty="0">
              <a:solidFill>
                <a:prstClr val="black"/>
              </a:solidFill>
            </a:endParaRPr>
          </a:p>
        </p:txBody>
      </p:sp>
    </p:spTree>
    <p:extLst>
      <p:ext uri="{BB962C8B-B14F-4D97-AF65-F5344CB8AC3E}">
        <p14:creationId xmlns:p14="http://schemas.microsoft.com/office/powerpoint/2010/main" val="94685986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43" y="674913"/>
            <a:ext cx="8948057" cy="5268687"/>
          </a:xfrm>
          <a:prstGeom prst="rect">
            <a:avLst/>
          </a:prstGeom>
        </p:spPr>
      </p:pic>
    </p:spTree>
    <p:extLst>
      <p:ext uri="{BB962C8B-B14F-4D97-AF65-F5344CB8AC3E}">
        <p14:creationId xmlns:p14="http://schemas.microsoft.com/office/powerpoint/2010/main" val="68217800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943" y="674913"/>
            <a:ext cx="8948057" cy="5268687"/>
          </a:xfrm>
          <a:prstGeom prst="rect">
            <a:avLst/>
          </a:prstGeom>
        </p:spPr>
      </p:pic>
      <p:sp>
        <p:nvSpPr>
          <p:cNvPr id="2" name="Rectangle 1"/>
          <p:cNvSpPr/>
          <p:nvPr/>
        </p:nvSpPr>
        <p:spPr>
          <a:xfrm>
            <a:off x="816429" y="3276600"/>
            <a:ext cx="4038600" cy="9470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74914" y="3276600"/>
            <a:ext cx="5127172" cy="830997"/>
          </a:xfrm>
          <a:prstGeom prst="rect">
            <a:avLst/>
          </a:prstGeom>
          <a:noFill/>
        </p:spPr>
        <p:txBody>
          <a:bodyPr wrap="square" rtlCol="0">
            <a:spAutoFit/>
          </a:bodyPr>
          <a:lstStyle/>
          <a:p>
            <a:pPr algn="ctr"/>
            <a:r>
              <a:rPr lang="en-US" sz="4800" b="1" dirty="0" smtClean="0">
                <a:solidFill>
                  <a:schemeClr val="bg1"/>
                </a:solidFill>
                <a:latin typeface="Tempus Sans ITC" panose="04020404030D07020202" pitchFamily="82" charset="0"/>
                <a:ea typeface="FangSong" panose="02010609060101010101" pitchFamily="49" charset="-122"/>
                <a:cs typeface="Consolas" panose="020B0609020204030204" pitchFamily="49" charset="0"/>
              </a:rPr>
              <a:t>Needs Jesus Too</a:t>
            </a:r>
            <a:endParaRPr lang="en-US" sz="4800" b="1" dirty="0">
              <a:solidFill>
                <a:schemeClr val="bg1"/>
              </a:solidFill>
              <a:latin typeface="Tempus Sans ITC" panose="04020404030D07020202" pitchFamily="82" charset="0"/>
              <a:ea typeface="FangSong" panose="02010609060101010101" pitchFamily="49" charset="-122"/>
              <a:cs typeface="Consolas" panose="020B0609020204030204" pitchFamily="49" charset="0"/>
            </a:endParaRPr>
          </a:p>
        </p:txBody>
      </p:sp>
    </p:spTree>
    <p:extLst>
      <p:ext uri="{BB962C8B-B14F-4D97-AF65-F5344CB8AC3E}">
        <p14:creationId xmlns:p14="http://schemas.microsoft.com/office/powerpoint/2010/main" val="48520131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3121" y="3167743"/>
            <a:ext cx="6267335" cy="3690257"/>
          </a:xfrm>
          <a:prstGeom prst="rect">
            <a:avLst/>
          </a:prstGeom>
        </p:spPr>
      </p:pic>
      <p:sp>
        <p:nvSpPr>
          <p:cNvPr id="2" name="Rectangle 1"/>
          <p:cNvSpPr/>
          <p:nvPr/>
        </p:nvSpPr>
        <p:spPr>
          <a:xfrm>
            <a:off x="2789579" y="4201887"/>
            <a:ext cx="4038600" cy="12518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97971"/>
            <a:ext cx="9100456" cy="1754326"/>
          </a:xfrm>
          <a:prstGeom prst="rect">
            <a:avLst/>
          </a:prstGeom>
          <a:noFill/>
        </p:spPr>
        <p:txBody>
          <a:bodyPr wrap="square" rtlCol="0">
            <a:spAutoFit/>
          </a:bodyPr>
          <a:lstStyle/>
          <a:p>
            <a:pPr algn="ctr"/>
            <a:r>
              <a:rPr lang="en-US" sz="5400" b="1" dirty="0" smtClean="0">
                <a:solidFill>
                  <a:srgbClr val="FFFF00"/>
                </a:solidFill>
                <a:latin typeface="Tempus Sans ITC" panose="04020404030D07020202" pitchFamily="82" charset="0"/>
              </a:rPr>
              <a:t>What We’ve Learned From The Ashley Madison Hacking</a:t>
            </a:r>
            <a:endParaRPr lang="en-US" sz="5400" b="1" dirty="0">
              <a:solidFill>
                <a:srgbClr val="FFFF00"/>
              </a:solidFill>
              <a:latin typeface="Tempus Sans ITC" panose="04020404030D07020202" pitchFamily="82" charset="0"/>
            </a:endParaRPr>
          </a:p>
        </p:txBody>
      </p:sp>
      <p:sp>
        <p:nvSpPr>
          <p:cNvPr id="6" name="Rectangle 5"/>
          <p:cNvSpPr/>
          <p:nvPr/>
        </p:nvSpPr>
        <p:spPr>
          <a:xfrm>
            <a:off x="664028" y="2769748"/>
            <a:ext cx="4974771" cy="2862322"/>
          </a:xfrm>
          <a:prstGeom prst="rect">
            <a:avLst/>
          </a:prstGeom>
        </p:spPr>
        <p:txBody>
          <a:bodyPr wrap="square">
            <a:spAutoFit/>
          </a:bodyPr>
          <a:lstStyle/>
          <a:p>
            <a:pPr algn="ctr"/>
            <a:r>
              <a:rPr lang="en-US" sz="3600" b="1" dirty="0" smtClean="0">
                <a:solidFill>
                  <a:schemeClr val="bg1"/>
                </a:solidFill>
              </a:rPr>
              <a:t>Adultery is one of the, if not the, most painful and destructive experiences on earth</a:t>
            </a:r>
          </a:p>
          <a:p>
            <a:pPr algn="ctr"/>
            <a:r>
              <a:rPr lang="en-US" sz="3600" b="1" dirty="0" smtClean="0">
                <a:solidFill>
                  <a:schemeClr val="bg1"/>
                </a:solidFill>
              </a:rPr>
              <a:t>(Matt 19:9; </a:t>
            </a:r>
            <a:r>
              <a:rPr lang="en-US" sz="3600" b="1" dirty="0" err="1" smtClean="0">
                <a:solidFill>
                  <a:schemeClr val="bg1"/>
                </a:solidFill>
              </a:rPr>
              <a:t>Heb</a:t>
            </a:r>
            <a:r>
              <a:rPr lang="en-US" sz="3600" b="1" dirty="0" smtClean="0">
                <a:solidFill>
                  <a:schemeClr val="bg1"/>
                </a:solidFill>
              </a:rPr>
              <a:t> 11:25)</a:t>
            </a:r>
            <a:endParaRPr lang="en-US" sz="3600" b="1" dirty="0">
              <a:solidFill>
                <a:schemeClr val="bg1"/>
              </a:solidFill>
            </a:endParaRPr>
          </a:p>
        </p:txBody>
      </p:sp>
    </p:spTree>
    <p:extLst>
      <p:ext uri="{BB962C8B-B14F-4D97-AF65-F5344CB8AC3E}">
        <p14:creationId xmlns:p14="http://schemas.microsoft.com/office/powerpoint/2010/main" val="189620733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3121" y="3167743"/>
            <a:ext cx="6267335" cy="3690257"/>
          </a:xfrm>
          <a:prstGeom prst="rect">
            <a:avLst/>
          </a:prstGeom>
        </p:spPr>
      </p:pic>
      <p:sp>
        <p:nvSpPr>
          <p:cNvPr id="2" name="Rectangle 1"/>
          <p:cNvSpPr/>
          <p:nvPr/>
        </p:nvSpPr>
        <p:spPr>
          <a:xfrm>
            <a:off x="2789579" y="4201887"/>
            <a:ext cx="4038600" cy="12518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97971"/>
            <a:ext cx="9100456" cy="1754326"/>
          </a:xfrm>
          <a:prstGeom prst="rect">
            <a:avLst/>
          </a:prstGeom>
          <a:noFill/>
        </p:spPr>
        <p:txBody>
          <a:bodyPr wrap="square" rtlCol="0">
            <a:spAutoFit/>
          </a:bodyPr>
          <a:lstStyle/>
          <a:p>
            <a:pPr algn="ctr"/>
            <a:r>
              <a:rPr lang="en-US" sz="5400" b="1" dirty="0" smtClean="0">
                <a:solidFill>
                  <a:srgbClr val="FFFF00"/>
                </a:solidFill>
                <a:latin typeface="Tempus Sans ITC" panose="04020404030D07020202" pitchFamily="82" charset="0"/>
              </a:rPr>
              <a:t>What We’ve Learned From The Ashley Madison Hacking</a:t>
            </a:r>
            <a:endParaRPr lang="en-US" sz="5400" b="1" dirty="0">
              <a:solidFill>
                <a:srgbClr val="FFFF00"/>
              </a:solidFill>
              <a:latin typeface="Tempus Sans ITC" panose="04020404030D07020202" pitchFamily="82" charset="0"/>
            </a:endParaRPr>
          </a:p>
        </p:txBody>
      </p:sp>
      <p:sp>
        <p:nvSpPr>
          <p:cNvPr id="6" name="Rectangle 5"/>
          <p:cNvSpPr/>
          <p:nvPr/>
        </p:nvSpPr>
        <p:spPr>
          <a:xfrm>
            <a:off x="730760" y="3047725"/>
            <a:ext cx="5236028" cy="2308324"/>
          </a:xfrm>
          <a:prstGeom prst="rect">
            <a:avLst/>
          </a:prstGeom>
        </p:spPr>
        <p:txBody>
          <a:bodyPr wrap="square">
            <a:spAutoFit/>
          </a:bodyPr>
          <a:lstStyle/>
          <a:p>
            <a:pPr algn="ctr"/>
            <a:r>
              <a:rPr lang="en-US" sz="3600" b="1" dirty="0" smtClean="0">
                <a:solidFill>
                  <a:schemeClr val="bg1"/>
                </a:solidFill>
              </a:rPr>
              <a:t>Marriage must be </a:t>
            </a:r>
          </a:p>
          <a:p>
            <a:pPr algn="ctr"/>
            <a:r>
              <a:rPr lang="en-US" sz="3600" b="1" dirty="0" smtClean="0">
                <a:solidFill>
                  <a:schemeClr val="bg1"/>
                </a:solidFill>
              </a:rPr>
              <a:t>valued, </a:t>
            </a:r>
            <a:r>
              <a:rPr lang="en-US" sz="3600" b="1" dirty="0" err="1" smtClean="0">
                <a:solidFill>
                  <a:schemeClr val="bg1"/>
                </a:solidFill>
              </a:rPr>
              <a:t>protectected</a:t>
            </a:r>
            <a:r>
              <a:rPr lang="en-US" sz="3600" b="1" dirty="0" smtClean="0">
                <a:solidFill>
                  <a:schemeClr val="bg1"/>
                </a:solidFill>
              </a:rPr>
              <a:t>, </a:t>
            </a:r>
          </a:p>
          <a:p>
            <a:pPr algn="ctr"/>
            <a:r>
              <a:rPr lang="en-US" sz="3600" b="1" dirty="0" smtClean="0">
                <a:solidFill>
                  <a:schemeClr val="bg1"/>
                </a:solidFill>
              </a:rPr>
              <a:t>and nourished</a:t>
            </a:r>
          </a:p>
          <a:p>
            <a:pPr algn="ctr"/>
            <a:r>
              <a:rPr lang="en-US" sz="3600" b="1" dirty="0" smtClean="0">
                <a:solidFill>
                  <a:schemeClr val="bg1"/>
                </a:solidFill>
              </a:rPr>
              <a:t>(</a:t>
            </a:r>
            <a:r>
              <a:rPr lang="en-US" sz="3600" b="1" dirty="0" err="1" smtClean="0">
                <a:solidFill>
                  <a:schemeClr val="bg1"/>
                </a:solidFill>
              </a:rPr>
              <a:t>Prov</a:t>
            </a:r>
            <a:r>
              <a:rPr lang="en-US" sz="3600" b="1" dirty="0" smtClean="0">
                <a:solidFill>
                  <a:schemeClr val="bg1"/>
                </a:solidFill>
              </a:rPr>
              <a:t> 5:15-20; 1 </a:t>
            </a:r>
            <a:r>
              <a:rPr lang="en-US" sz="3600" b="1" dirty="0" err="1" smtClean="0">
                <a:solidFill>
                  <a:schemeClr val="bg1"/>
                </a:solidFill>
              </a:rPr>
              <a:t>Cor</a:t>
            </a:r>
            <a:r>
              <a:rPr lang="en-US" sz="3600" b="1" dirty="0" smtClean="0">
                <a:solidFill>
                  <a:schemeClr val="bg1"/>
                </a:solidFill>
              </a:rPr>
              <a:t> 7:3, 5)</a:t>
            </a:r>
            <a:endParaRPr lang="en-US" sz="3600" b="1" dirty="0">
              <a:solidFill>
                <a:schemeClr val="bg1"/>
              </a:solidFill>
            </a:endParaRPr>
          </a:p>
        </p:txBody>
      </p:sp>
    </p:spTree>
    <p:extLst>
      <p:ext uri="{BB962C8B-B14F-4D97-AF65-F5344CB8AC3E}">
        <p14:creationId xmlns:p14="http://schemas.microsoft.com/office/powerpoint/2010/main" val="336942072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3121" y="3167743"/>
            <a:ext cx="6267335" cy="3690257"/>
          </a:xfrm>
          <a:prstGeom prst="rect">
            <a:avLst/>
          </a:prstGeom>
        </p:spPr>
      </p:pic>
      <p:sp>
        <p:nvSpPr>
          <p:cNvPr id="2" name="Rectangle 1"/>
          <p:cNvSpPr/>
          <p:nvPr/>
        </p:nvSpPr>
        <p:spPr>
          <a:xfrm>
            <a:off x="2789579" y="4201887"/>
            <a:ext cx="4038600" cy="12518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97971"/>
            <a:ext cx="9100456" cy="1754326"/>
          </a:xfrm>
          <a:prstGeom prst="rect">
            <a:avLst/>
          </a:prstGeom>
          <a:noFill/>
        </p:spPr>
        <p:txBody>
          <a:bodyPr wrap="square" rtlCol="0">
            <a:spAutoFit/>
          </a:bodyPr>
          <a:lstStyle/>
          <a:p>
            <a:pPr algn="ctr"/>
            <a:r>
              <a:rPr lang="en-US" sz="5400" b="1" dirty="0" smtClean="0">
                <a:solidFill>
                  <a:srgbClr val="FFFF00"/>
                </a:solidFill>
                <a:latin typeface="Tempus Sans ITC" panose="04020404030D07020202" pitchFamily="82" charset="0"/>
              </a:rPr>
              <a:t>What We’ve Learned From The Ashley Madison Hacking</a:t>
            </a:r>
            <a:endParaRPr lang="en-US" sz="5400" b="1" dirty="0">
              <a:solidFill>
                <a:srgbClr val="FFFF00"/>
              </a:solidFill>
              <a:latin typeface="Tempus Sans ITC" panose="04020404030D07020202" pitchFamily="82" charset="0"/>
            </a:endParaRPr>
          </a:p>
        </p:txBody>
      </p:sp>
      <p:sp>
        <p:nvSpPr>
          <p:cNvPr id="6" name="Rectangle 5"/>
          <p:cNvSpPr/>
          <p:nvPr/>
        </p:nvSpPr>
        <p:spPr>
          <a:xfrm>
            <a:off x="730760" y="3047725"/>
            <a:ext cx="5027783" cy="2308324"/>
          </a:xfrm>
          <a:prstGeom prst="rect">
            <a:avLst/>
          </a:prstGeom>
        </p:spPr>
        <p:txBody>
          <a:bodyPr wrap="square">
            <a:spAutoFit/>
          </a:bodyPr>
          <a:lstStyle/>
          <a:p>
            <a:pPr algn="ctr"/>
            <a:r>
              <a:rPr lang="en-US" sz="3600" b="1" dirty="0" smtClean="0">
                <a:solidFill>
                  <a:schemeClr val="bg1"/>
                </a:solidFill>
              </a:rPr>
              <a:t>Take Sin Seriously, It Is Not Something To Play Around With</a:t>
            </a:r>
          </a:p>
          <a:p>
            <a:pPr algn="ctr"/>
            <a:r>
              <a:rPr lang="en-US" sz="3600" b="1" dirty="0" smtClean="0">
                <a:solidFill>
                  <a:schemeClr val="bg1"/>
                </a:solidFill>
              </a:rPr>
              <a:t>(Proverbs 6:25-29)</a:t>
            </a:r>
            <a:endParaRPr lang="en-US" sz="3600" b="1" dirty="0">
              <a:solidFill>
                <a:schemeClr val="bg1"/>
              </a:solidFill>
            </a:endParaRPr>
          </a:p>
        </p:txBody>
      </p:sp>
    </p:spTree>
    <p:extLst>
      <p:ext uri="{BB962C8B-B14F-4D97-AF65-F5344CB8AC3E}">
        <p14:creationId xmlns:p14="http://schemas.microsoft.com/office/powerpoint/2010/main" val="220069040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3121" y="3167743"/>
            <a:ext cx="6267335" cy="3690257"/>
          </a:xfrm>
          <a:prstGeom prst="rect">
            <a:avLst/>
          </a:prstGeom>
        </p:spPr>
      </p:pic>
      <p:sp>
        <p:nvSpPr>
          <p:cNvPr id="2" name="Rectangle 1"/>
          <p:cNvSpPr/>
          <p:nvPr/>
        </p:nvSpPr>
        <p:spPr>
          <a:xfrm>
            <a:off x="2789579" y="4201887"/>
            <a:ext cx="4038600" cy="12518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97971"/>
            <a:ext cx="9100456" cy="1754326"/>
          </a:xfrm>
          <a:prstGeom prst="rect">
            <a:avLst/>
          </a:prstGeom>
          <a:noFill/>
        </p:spPr>
        <p:txBody>
          <a:bodyPr wrap="square" rtlCol="0">
            <a:spAutoFit/>
          </a:bodyPr>
          <a:lstStyle/>
          <a:p>
            <a:pPr algn="ctr"/>
            <a:r>
              <a:rPr lang="en-US" sz="5400" b="1" dirty="0" smtClean="0">
                <a:solidFill>
                  <a:srgbClr val="FFFF00"/>
                </a:solidFill>
                <a:latin typeface="Tempus Sans ITC" panose="04020404030D07020202" pitchFamily="82" charset="0"/>
              </a:rPr>
              <a:t>What We’ve Learned From The Ashley Madison Hacking</a:t>
            </a:r>
            <a:endParaRPr lang="en-US" sz="5400" b="1" dirty="0">
              <a:solidFill>
                <a:srgbClr val="FFFF00"/>
              </a:solidFill>
              <a:latin typeface="Tempus Sans ITC" panose="04020404030D07020202" pitchFamily="82" charset="0"/>
            </a:endParaRPr>
          </a:p>
        </p:txBody>
      </p:sp>
      <p:sp>
        <p:nvSpPr>
          <p:cNvPr id="6" name="Rectangle 5"/>
          <p:cNvSpPr/>
          <p:nvPr/>
        </p:nvSpPr>
        <p:spPr>
          <a:xfrm>
            <a:off x="730760" y="3047725"/>
            <a:ext cx="5027783" cy="1754326"/>
          </a:xfrm>
          <a:prstGeom prst="rect">
            <a:avLst/>
          </a:prstGeom>
        </p:spPr>
        <p:txBody>
          <a:bodyPr wrap="square">
            <a:spAutoFit/>
          </a:bodyPr>
          <a:lstStyle/>
          <a:p>
            <a:pPr algn="ctr"/>
            <a:r>
              <a:rPr lang="en-US" sz="3600" b="1" dirty="0" smtClean="0">
                <a:solidFill>
                  <a:schemeClr val="bg1"/>
                </a:solidFill>
              </a:rPr>
              <a:t>Sin, Even Sexual Sin, Is No Respecter Of Persons</a:t>
            </a:r>
          </a:p>
          <a:p>
            <a:pPr algn="ctr"/>
            <a:r>
              <a:rPr lang="en-US" sz="3600" b="1" dirty="0" smtClean="0">
                <a:solidFill>
                  <a:schemeClr val="bg1"/>
                </a:solidFill>
              </a:rPr>
              <a:t>(1 Corinthians 10:12-13)</a:t>
            </a:r>
            <a:endParaRPr lang="en-US" sz="3600" b="1" dirty="0">
              <a:solidFill>
                <a:schemeClr val="bg1"/>
              </a:solidFill>
            </a:endParaRPr>
          </a:p>
        </p:txBody>
      </p:sp>
    </p:spTree>
    <p:extLst>
      <p:ext uri="{BB962C8B-B14F-4D97-AF65-F5344CB8AC3E}">
        <p14:creationId xmlns:p14="http://schemas.microsoft.com/office/powerpoint/2010/main" val="197552442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3121" y="3167743"/>
            <a:ext cx="6267335" cy="3690257"/>
          </a:xfrm>
          <a:prstGeom prst="rect">
            <a:avLst/>
          </a:prstGeom>
        </p:spPr>
      </p:pic>
      <p:sp>
        <p:nvSpPr>
          <p:cNvPr id="2" name="Rectangle 1"/>
          <p:cNvSpPr/>
          <p:nvPr/>
        </p:nvSpPr>
        <p:spPr>
          <a:xfrm>
            <a:off x="2789579" y="4201887"/>
            <a:ext cx="4038600" cy="12518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97971"/>
            <a:ext cx="9100456" cy="1754326"/>
          </a:xfrm>
          <a:prstGeom prst="rect">
            <a:avLst/>
          </a:prstGeom>
          <a:noFill/>
        </p:spPr>
        <p:txBody>
          <a:bodyPr wrap="square" rtlCol="0">
            <a:spAutoFit/>
          </a:bodyPr>
          <a:lstStyle/>
          <a:p>
            <a:pPr algn="ctr"/>
            <a:r>
              <a:rPr lang="en-US" sz="5400" b="1" dirty="0" smtClean="0">
                <a:solidFill>
                  <a:srgbClr val="FFFF00"/>
                </a:solidFill>
                <a:latin typeface="Tempus Sans ITC" panose="04020404030D07020202" pitchFamily="82" charset="0"/>
              </a:rPr>
              <a:t>What We’ve Learned From The Ashley Madison Hacking</a:t>
            </a:r>
            <a:endParaRPr lang="en-US" sz="5400" b="1" dirty="0">
              <a:solidFill>
                <a:srgbClr val="FFFF00"/>
              </a:solidFill>
              <a:latin typeface="Tempus Sans ITC" panose="04020404030D07020202" pitchFamily="82" charset="0"/>
            </a:endParaRPr>
          </a:p>
        </p:txBody>
      </p:sp>
      <p:sp>
        <p:nvSpPr>
          <p:cNvPr id="6" name="Rectangle 5"/>
          <p:cNvSpPr/>
          <p:nvPr/>
        </p:nvSpPr>
        <p:spPr>
          <a:xfrm>
            <a:off x="348342" y="3047725"/>
            <a:ext cx="5584371" cy="2862322"/>
          </a:xfrm>
          <a:prstGeom prst="rect">
            <a:avLst/>
          </a:prstGeom>
        </p:spPr>
        <p:txBody>
          <a:bodyPr wrap="square">
            <a:spAutoFit/>
          </a:bodyPr>
          <a:lstStyle/>
          <a:p>
            <a:pPr algn="ctr"/>
            <a:r>
              <a:rPr lang="en-US" sz="3600" b="1" dirty="0" smtClean="0">
                <a:solidFill>
                  <a:schemeClr val="bg1"/>
                </a:solidFill>
              </a:rPr>
              <a:t>Our Righteous Indignation Must Be Balanced By </a:t>
            </a:r>
          </a:p>
          <a:p>
            <a:pPr algn="ctr"/>
            <a:r>
              <a:rPr lang="en-US" sz="3600" b="1" dirty="0" smtClean="0">
                <a:solidFill>
                  <a:schemeClr val="bg1"/>
                </a:solidFill>
              </a:rPr>
              <a:t>Grace And Mercy</a:t>
            </a:r>
          </a:p>
          <a:p>
            <a:pPr algn="ctr"/>
            <a:r>
              <a:rPr lang="en-US" sz="3600" b="1" dirty="0" smtClean="0">
                <a:solidFill>
                  <a:schemeClr val="bg1"/>
                </a:solidFill>
              </a:rPr>
              <a:t>(Numbers 32:23; Rom 3:23; 1 </a:t>
            </a:r>
            <a:r>
              <a:rPr lang="en-US" sz="3600" b="1" dirty="0" err="1" smtClean="0">
                <a:solidFill>
                  <a:schemeClr val="bg1"/>
                </a:solidFill>
              </a:rPr>
              <a:t>Cor</a:t>
            </a:r>
            <a:r>
              <a:rPr lang="en-US" sz="3600" b="1" dirty="0" smtClean="0">
                <a:solidFill>
                  <a:schemeClr val="bg1"/>
                </a:solidFill>
              </a:rPr>
              <a:t> 6:9-11; 2 Cor. 2:6-8)</a:t>
            </a:r>
            <a:endParaRPr lang="en-US" sz="3600" b="1" dirty="0">
              <a:solidFill>
                <a:schemeClr val="bg1"/>
              </a:solidFill>
            </a:endParaRPr>
          </a:p>
        </p:txBody>
      </p:sp>
    </p:spTree>
    <p:extLst>
      <p:ext uri="{BB962C8B-B14F-4D97-AF65-F5344CB8AC3E}">
        <p14:creationId xmlns:p14="http://schemas.microsoft.com/office/powerpoint/2010/main" val="290228429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55733" y="0"/>
            <a:ext cx="4088267" cy="2725511"/>
          </a:xfrm>
          <a:prstGeom prst="rect">
            <a:avLst/>
          </a:prstGeom>
        </p:spPr>
      </p:pic>
      <p:sp>
        <p:nvSpPr>
          <p:cNvPr id="5" name="TextBox 4"/>
          <p:cNvSpPr txBox="1"/>
          <p:nvPr/>
        </p:nvSpPr>
        <p:spPr>
          <a:xfrm>
            <a:off x="0" y="485592"/>
            <a:ext cx="5055733" cy="1754326"/>
          </a:xfrm>
          <a:prstGeom prst="rect">
            <a:avLst/>
          </a:prstGeom>
          <a:noFill/>
        </p:spPr>
        <p:txBody>
          <a:bodyPr wrap="square" rtlCol="0">
            <a:spAutoFit/>
          </a:bodyPr>
          <a:lstStyle/>
          <a:p>
            <a:pPr algn="ctr"/>
            <a:r>
              <a:rPr lang="en-US" sz="5400" b="1" dirty="0" smtClean="0">
                <a:solidFill>
                  <a:srgbClr val="FFFF00"/>
                </a:solidFill>
              </a:rPr>
              <a:t>Is My Name Written There?</a:t>
            </a:r>
            <a:endParaRPr lang="en-US" sz="5400" b="1" dirty="0">
              <a:solidFill>
                <a:srgbClr val="FFFF00"/>
              </a:solidFill>
            </a:endParaRPr>
          </a:p>
        </p:txBody>
      </p:sp>
      <p:sp>
        <p:nvSpPr>
          <p:cNvPr id="6" name="Rectangle 5"/>
          <p:cNvSpPr/>
          <p:nvPr/>
        </p:nvSpPr>
        <p:spPr>
          <a:xfrm>
            <a:off x="283029" y="2967335"/>
            <a:ext cx="8588828" cy="2677656"/>
          </a:xfrm>
          <a:prstGeom prst="rect">
            <a:avLst/>
          </a:prstGeom>
        </p:spPr>
        <p:txBody>
          <a:bodyPr wrap="square">
            <a:spAutoFit/>
          </a:bodyPr>
          <a:lstStyle/>
          <a:p>
            <a:pPr algn="ctr"/>
            <a:r>
              <a:rPr lang="en-US" sz="2800" b="1" dirty="0" smtClean="0">
                <a:solidFill>
                  <a:schemeClr val="bg1"/>
                </a:solidFill>
              </a:rPr>
              <a:t>And if anyone's name was not found written in the book of life, he was thrown into the lake of fire.  (Rev 20:15)</a:t>
            </a:r>
          </a:p>
          <a:p>
            <a:pPr algn="ctr"/>
            <a:endParaRPr lang="en-US" sz="2800" b="1" dirty="0">
              <a:solidFill>
                <a:schemeClr val="bg1"/>
              </a:solidFill>
            </a:endParaRPr>
          </a:p>
          <a:p>
            <a:pPr algn="ctr"/>
            <a:r>
              <a:rPr lang="en-US" sz="2800" b="1" dirty="0" smtClean="0">
                <a:solidFill>
                  <a:schemeClr val="bg1"/>
                </a:solidFill>
              </a:rPr>
              <a:t>But nothing unclean will ever enter it, nor anyone who does what is detestable or false, but only those who are written in the Lamb's book of life.  (Rev 21:27)</a:t>
            </a:r>
            <a:endParaRPr lang="en-US" sz="2800" b="1" dirty="0">
              <a:solidFill>
                <a:schemeClr val="bg1"/>
              </a:solidFill>
            </a:endParaRPr>
          </a:p>
        </p:txBody>
      </p:sp>
    </p:spTree>
    <p:extLst>
      <p:ext uri="{BB962C8B-B14F-4D97-AF65-F5344CB8AC3E}">
        <p14:creationId xmlns:p14="http://schemas.microsoft.com/office/powerpoint/2010/main" val="359308842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517990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 y="0"/>
            <a:ext cx="9144000" cy="6858000"/>
          </a:xfrm>
          <a:prstGeom prst="rect">
            <a:avLst/>
          </a:prstGeom>
        </p:spPr>
      </p:pic>
    </p:spTree>
    <p:extLst>
      <p:ext uri="{BB962C8B-B14F-4D97-AF65-F5344CB8AC3E}">
        <p14:creationId xmlns:p14="http://schemas.microsoft.com/office/powerpoint/2010/main" val="67127940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a:xfrm>
            <a:off x="293913" y="2471955"/>
            <a:ext cx="8665029" cy="3970318"/>
          </a:xfrm>
          <a:prstGeom prst="rect">
            <a:avLst/>
          </a:prstGeom>
        </p:spPr>
        <p:txBody>
          <a:bodyPr wrap="square">
            <a:spAutoFit/>
          </a:bodyPr>
          <a:lstStyle/>
          <a:p>
            <a:pPr algn="ctr"/>
            <a:r>
              <a:rPr lang="en-US" sz="2800" b="1" dirty="0">
                <a:solidFill>
                  <a:schemeClr val="bg1"/>
                </a:solidFill>
              </a:rPr>
              <a:t>They cried out, “Away with him, away with him, crucify him!” Pilate said to them, “Shall I crucify your King?” The chief priests answered, “We have no king but Caesar.” So he delivered him over to them to be crucified. The Crucifixion So they took Jesus, and he went out, bearing his own cross, to the place called The Place of a Skull, which in Aramaic is called Golgotha. There they crucified him, and with him two others, one on either side, and Jesus between them. </a:t>
            </a:r>
          </a:p>
        </p:txBody>
      </p:sp>
      <p:sp>
        <p:nvSpPr>
          <p:cNvPr id="7" name="TextBox 6"/>
          <p:cNvSpPr txBox="1"/>
          <p:nvPr/>
        </p:nvSpPr>
        <p:spPr>
          <a:xfrm>
            <a:off x="2318657" y="272143"/>
            <a:ext cx="6455229" cy="1323439"/>
          </a:xfrm>
          <a:prstGeom prst="rect">
            <a:avLst/>
          </a:prstGeom>
          <a:noFill/>
        </p:spPr>
        <p:txBody>
          <a:bodyPr wrap="square" rtlCol="0">
            <a:spAutoFit/>
          </a:bodyPr>
          <a:lstStyle/>
          <a:p>
            <a:pPr algn="ctr"/>
            <a:r>
              <a:rPr lang="en-US" sz="8000" b="1" dirty="0" smtClean="0">
                <a:solidFill>
                  <a:srgbClr val="6B1F0A"/>
                </a:solidFill>
                <a:latin typeface="Bradley Hand ITC" panose="03070402050302030203" pitchFamily="66" charset="0"/>
              </a:rPr>
              <a:t>John 19:15-18</a:t>
            </a:r>
            <a:endParaRPr lang="en-US" sz="8000" b="1" dirty="0">
              <a:solidFill>
                <a:srgbClr val="6B1F0A"/>
              </a:solidFill>
              <a:latin typeface="Bradley Hand ITC" panose="03070402050302030203" pitchFamily="66" charset="0"/>
            </a:endParaRPr>
          </a:p>
        </p:txBody>
      </p:sp>
    </p:spTree>
    <p:extLst>
      <p:ext uri="{BB962C8B-B14F-4D97-AF65-F5344CB8AC3E}">
        <p14:creationId xmlns:p14="http://schemas.microsoft.com/office/powerpoint/2010/main" val="105145325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a:xfrm>
            <a:off x="293913" y="2471955"/>
            <a:ext cx="8665029" cy="4031873"/>
          </a:xfrm>
          <a:prstGeom prst="rect">
            <a:avLst/>
          </a:prstGeom>
        </p:spPr>
        <p:txBody>
          <a:bodyPr wrap="square">
            <a:spAutoFit/>
          </a:bodyPr>
          <a:lstStyle/>
          <a:p>
            <a:pPr algn="ctr"/>
            <a:r>
              <a:rPr lang="en-US" sz="3200" b="1" dirty="0" smtClean="0">
                <a:solidFill>
                  <a:schemeClr val="bg1"/>
                </a:solidFill>
              </a:rPr>
              <a:t>Standing </a:t>
            </a:r>
            <a:r>
              <a:rPr lang="en-US" sz="3200" b="1" dirty="0">
                <a:solidFill>
                  <a:schemeClr val="bg1"/>
                </a:solidFill>
              </a:rPr>
              <a:t>by the cross of Jesus were his mother and his mother's sister, Mary the wife of </a:t>
            </a:r>
            <a:r>
              <a:rPr lang="en-US" sz="3200" b="1" dirty="0" err="1">
                <a:solidFill>
                  <a:schemeClr val="bg1"/>
                </a:solidFill>
              </a:rPr>
              <a:t>Clopas</a:t>
            </a:r>
            <a:r>
              <a:rPr lang="en-US" sz="3200" b="1" dirty="0">
                <a:solidFill>
                  <a:schemeClr val="bg1"/>
                </a:solidFill>
              </a:rPr>
              <a:t>, and Mary Magdalene. When Jesus saw his mother and the disciple whom he loved standing nearby, he said to his mother, “Woman, behold, your son!” Then he said to the disciple, “Behold, your mother!” And from that hour the disciple took her to his own home. </a:t>
            </a:r>
          </a:p>
        </p:txBody>
      </p:sp>
      <p:sp>
        <p:nvSpPr>
          <p:cNvPr id="7" name="TextBox 6"/>
          <p:cNvSpPr txBox="1"/>
          <p:nvPr/>
        </p:nvSpPr>
        <p:spPr>
          <a:xfrm>
            <a:off x="2318657" y="272143"/>
            <a:ext cx="6455229" cy="1323439"/>
          </a:xfrm>
          <a:prstGeom prst="rect">
            <a:avLst/>
          </a:prstGeom>
          <a:noFill/>
        </p:spPr>
        <p:txBody>
          <a:bodyPr wrap="square" rtlCol="0">
            <a:spAutoFit/>
          </a:bodyPr>
          <a:lstStyle/>
          <a:p>
            <a:pPr algn="ctr"/>
            <a:r>
              <a:rPr lang="en-US" sz="8000" b="1" dirty="0" smtClean="0">
                <a:solidFill>
                  <a:srgbClr val="6B1F0A"/>
                </a:solidFill>
                <a:latin typeface="Bradley Hand ITC" panose="03070402050302030203" pitchFamily="66" charset="0"/>
              </a:rPr>
              <a:t>John 19:25-27</a:t>
            </a:r>
            <a:endParaRPr lang="en-US" sz="8000" b="1" dirty="0">
              <a:solidFill>
                <a:srgbClr val="6B1F0A"/>
              </a:solidFill>
              <a:latin typeface="Bradley Hand ITC" panose="03070402050302030203" pitchFamily="66" charset="0"/>
            </a:endParaRPr>
          </a:p>
        </p:txBody>
      </p:sp>
    </p:spTree>
    <p:extLst>
      <p:ext uri="{BB962C8B-B14F-4D97-AF65-F5344CB8AC3E}">
        <p14:creationId xmlns:p14="http://schemas.microsoft.com/office/powerpoint/2010/main" val="391626904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a:xfrm>
            <a:off x="293913" y="2471955"/>
            <a:ext cx="8665029" cy="3539430"/>
          </a:xfrm>
          <a:prstGeom prst="rect">
            <a:avLst/>
          </a:prstGeom>
        </p:spPr>
        <p:txBody>
          <a:bodyPr wrap="square">
            <a:spAutoFit/>
          </a:bodyPr>
          <a:lstStyle/>
          <a:p>
            <a:pPr algn="ctr"/>
            <a:r>
              <a:rPr lang="en-US" sz="3200" b="1" dirty="0">
                <a:solidFill>
                  <a:schemeClr val="bg1"/>
                </a:solidFill>
              </a:rPr>
              <a:t>After this, Jesus, knowing that all was now finished, said (to fulfill the Scripture), “I thirst.” A jar full of sour wine stood there, so they put a sponge full of the sour wine on a hyssop branch and held it to his mouth. When Jesus had received the sour wine, he said, “It is finished,” and he bowed his head and gave up his </a:t>
            </a:r>
            <a:r>
              <a:rPr lang="en-US" sz="3200" b="1" dirty="0" smtClean="0">
                <a:solidFill>
                  <a:schemeClr val="bg1"/>
                </a:solidFill>
              </a:rPr>
              <a:t>spirit</a:t>
            </a:r>
            <a:endParaRPr lang="en-US" sz="3200" b="1" dirty="0">
              <a:solidFill>
                <a:schemeClr val="bg1"/>
              </a:solidFill>
            </a:endParaRPr>
          </a:p>
        </p:txBody>
      </p:sp>
      <p:sp>
        <p:nvSpPr>
          <p:cNvPr id="7" name="TextBox 6"/>
          <p:cNvSpPr txBox="1"/>
          <p:nvPr/>
        </p:nvSpPr>
        <p:spPr>
          <a:xfrm>
            <a:off x="2318657" y="272143"/>
            <a:ext cx="6455229" cy="1323439"/>
          </a:xfrm>
          <a:prstGeom prst="rect">
            <a:avLst/>
          </a:prstGeom>
          <a:noFill/>
        </p:spPr>
        <p:txBody>
          <a:bodyPr wrap="square" rtlCol="0">
            <a:spAutoFit/>
          </a:bodyPr>
          <a:lstStyle/>
          <a:p>
            <a:pPr algn="ctr"/>
            <a:r>
              <a:rPr lang="en-US" sz="8000" b="1" dirty="0" smtClean="0">
                <a:solidFill>
                  <a:srgbClr val="6B1F0A"/>
                </a:solidFill>
                <a:latin typeface="Bradley Hand ITC" panose="03070402050302030203" pitchFamily="66" charset="0"/>
              </a:rPr>
              <a:t>John 19:28-30</a:t>
            </a:r>
            <a:endParaRPr lang="en-US" sz="8000" b="1" dirty="0">
              <a:solidFill>
                <a:srgbClr val="6B1F0A"/>
              </a:solidFill>
              <a:latin typeface="Bradley Hand ITC" panose="03070402050302030203" pitchFamily="66" charset="0"/>
            </a:endParaRPr>
          </a:p>
        </p:txBody>
      </p:sp>
    </p:spTree>
    <p:extLst>
      <p:ext uri="{BB962C8B-B14F-4D97-AF65-F5344CB8AC3E}">
        <p14:creationId xmlns:p14="http://schemas.microsoft.com/office/powerpoint/2010/main" val="183453608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p:nvSpPr>
        <p:spPr>
          <a:xfrm>
            <a:off x="293913" y="2406639"/>
            <a:ext cx="8665029" cy="4401205"/>
          </a:xfrm>
          <a:prstGeom prst="rect">
            <a:avLst/>
          </a:prstGeom>
        </p:spPr>
        <p:txBody>
          <a:bodyPr wrap="square">
            <a:spAutoFit/>
          </a:bodyPr>
          <a:lstStyle/>
          <a:p>
            <a:pPr algn="ctr"/>
            <a:r>
              <a:rPr lang="en-US" sz="2800" b="1" dirty="0">
                <a:solidFill>
                  <a:schemeClr val="bg1"/>
                </a:solidFill>
              </a:rPr>
              <a:t>Since it was the day of Preparation, and so that the bodies would not remain on the cross on the Sabbath (for that Sabbath was a high day), the Jews asked Pilate that their legs might be broken and that they might be taken away. So the soldiers came and broke the legs of the first, and of the other who had been crucified with him. But when they came to Jesus and saw that he was already dead, they did not break his legs. But one of the soldiers pierced his side with a spear, and at once there came out blood and water. </a:t>
            </a:r>
          </a:p>
        </p:txBody>
      </p:sp>
      <p:sp>
        <p:nvSpPr>
          <p:cNvPr id="7" name="TextBox 6"/>
          <p:cNvSpPr txBox="1"/>
          <p:nvPr/>
        </p:nvSpPr>
        <p:spPr>
          <a:xfrm>
            <a:off x="2318657" y="272143"/>
            <a:ext cx="6455229" cy="1323439"/>
          </a:xfrm>
          <a:prstGeom prst="rect">
            <a:avLst/>
          </a:prstGeom>
          <a:noFill/>
        </p:spPr>
        <p:txBody>
          <a:bodyPr wrap="square" rtlCol="0">
            <a:spAutoFit/>
          </a:bodyPr>
          <a:lstStyle/>
          <a:p>
            <a:pPr algn="ctr"/>
            <a:r>
              <a:rPr lang="en-US" sz="8000" b="1" dirty="0" smtClean="0">
                <a:solidFill>
                  <a:srgbClr val="6B1F0A"/>
                </a:solidFill>
                <a:latin typeface="Bradley Hand ITC" panose="03070402050302030203" pitchFamily="66" charset="0"/>
              </a:rPr>
              <a:t>John 19:31-34</a:t>
            </a:r>
            <a:endParaRPr lang="en-US" sz="8000" b="1" dirty="0">
              <a:solidFill>
                <a:srgbClr val="6B1F0A"/>
              </a:solidFill>
              <a:latin typeface="Bradley Hand ITC" panose="03070402050302030203" pitchFamily="66" charset="0"/>
            </a:endParaRPr>
          </a:p>
        </p:txBody>
      </p:sp>
    </p:spTree>
    <p:extLst>
      <p:ext uri="{BB962C8B-B14F-4D97-AF65-F5344CB8AC3E}">
        <p14:creationId xmlns:p14="http://schemas.microsoft.com/office/powerpoint/2010/main" val="163370985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861396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80999"/>
            <a:ext cx="9175348" cy="5987143"/>
          </a:xfrm>
          <a:prstGeom prst="rect">
            <a:avLst/>
          </a:prstGeom>
        </p:spPr>
      </p:pic>
    </p:spTree>
    <p:extLst>
      <p:ext uri="{BB962C8B-B14F-4D97-AF65-F5344CB8AC3E}">
        <p14:creationId xmlns:p14="http://schemas.microsoft.com/office/powerpoint/2010/main" val="149315836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TotalTime>
  <Words>699</Words>
  <Application>Microsoft Office PowerPoint</Application>
  <PresentationFormat>On-screen Show (4:3)</PresentationFormat>
  <Paragraphs>33</Paragraphs>
  <Slides>17</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17</vt:i4>
      </vt:variant>
    </vt:vector>
  </HeadingPairs>
  <TitlesOfParts>
    <vt:vector size="27" baseType="lpstr">
      <vt:lpstr>FangSong</vt:lpstr>
      <vt:lpstr>Arial</vt:lpstr>
      <vt:lpstr>Bradley Hand ITC</vt:lpstr>
      <vt:lpstr>Calibri</vt:lpstr>
      <vt:lpstr>Calibri Light</vt:lpstr>
      <vt:lpstr>Consolas</vt:lpstr>
      <vt:lpstr>Tempus Sans ITC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Beard</dc:creator>
  <cp:lastModifiedBy>Aaron Beard</cp:lastModifiedBy>
  <cp:revision>7</cp:revision>
  <dcterms:created xsi:type="dcterms:W3CDTF">2015-08-30T04:01:44Z</dcterms:created>
  <dcterms:modified xsi:type="dcterms:W3CDTF">2015-08-30T14:01:12Z</dcterms:modified>
</cp:coreProperties>
</file>