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6" r:id="rId4"/>
    <p:sldId id="258"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3"/>
    <a:srgbClr val="EEB058"/>
    <a:srgbClr val="0174AA"/>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4" d="100"/>
          <a:sy n="164" d="100"/>
        </p:scale>
        <p:origin x="224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506F-3F4B-4941-97FA-2E88870EA2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3BD574-F12A-4327-A6E3-274A7C334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6351D0-2D24-41F8-9DE6-2769BC8A63B9}"/>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5" name="Footer Placeholder 4">
            <a:extLst>
              <a:ext uri="{FF2B5EF4-FFF2-40B4-BE49-F238E27FC236}">
                <a16:creationId xmlns:a16="http://schemas.microsoft.com/office/drawing/2014/main" id="{542AD4DC-2EB1-44AC-97A8-DC532C12A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26CFB-6FAB-413E-B1A1-31DD15D689C6}"/>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3679442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E628-9DE0-4CB1-A853-70D4254558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EE75D2-23C9-4407-9B51-7F3BB4821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7D14B-250D-46DA-97D9-CF17F616A536}"/>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5" name="Footer Placeholder 4">
            <a:extLst>
              <a:ext uri="{FF2B5EF4-FFF2-40B4-BE49-F238E27FC236}">
                <a16:creationId xmlns:a16="http://schemas.microsoft.com/office/drawing/2014/main" id="{069B3468-EFA7-4421-906F-DD3D52FF5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1725-29C1-4FFE-ACBF-DB746A888757}"/>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207603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5698A-2507-4C84-AB9F-ABDC10798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91A5F6-7739-46FD-9E30-0A36EC5F43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C99A7-C323-4F20-84CD-5A85193C2866}"/>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5" name="Footer Placeholder 4">
            <a:extLst>
              <a:ext uri="{FF2B5EF4-FFF2-40B4-BE49-F238E27FC236}">
                <a16:creationId xmlns:a16="http://schemas.microsoft.com/office/drawing/2014/main" id="{526B8440-EC41-4D33-A099-5ADF090AA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556F0-676C-4467-AB8D-1783806A51EF}"/>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3716517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67D2-EE8D-4732-825A-370275EEC9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E6A1F-7EF3-48D1-8DBE-8F2231F67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4D3C0-DCFE-4914-9093-25BDEEEC751C}"/>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5" name="Footer Placeholder 4">
            <a:extLst>
              <a:ext uri="{FF2B5EF4-FFF2-40B4-BE49-F238E27FC236}">
                <a16:creationId xmlns:a16="http://schemas.microsoft.com/office/drawing/2014/main" id="{1F2F5801-59D5-4B86-BCBB-04707515C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9A5F4-B6A5-4A17-B0AA-93A8BE6A0F54}"/>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1634618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81CB-1F2B-4FD2-BD01-D1C16A2F9A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B82BB4-C819-4266-A041-B344F8122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F21ACF-089D-42B4-B991-60CC6B07885E}"/>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5" name="Footer Placeholder 4">
            <a:extLst>
              <a:ext uri="{FF2B5EF4-FFF2-40B4-BE49-F238E27FC236}">
                <a16:creationId xmlns:a16="http://schemas.microsoft.com/office/drawing/2014/main" id="{8F5379D3-A96C-453A-BBA5-E32103A38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97AD9-D144-42CE-8442-F72FB712BB1C}"/>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139757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0CB4-0D00-4BE4-B0AF-EE75E62772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488B8-34A3-4EFA-B9C8-2797C740E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29C8A9-D0D8-41AA-BAF8-2EB31D9AEE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ACA9D4-E944-46EE-BA71-35E97EAB729F}"/>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6" name="Footer Placeholder 5">
            <a:extLst>
              <a:ext uri="{FF2B5EF4-FFF2-40B4-BE49-F238E27FC236}">
                <a16:creationId xmlns:a16="http://schemas.microsoft.com/office/drawing/2014/main" id="{92125853-A2E0-4E13-856F-8836AA259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A2655-6D94-450F-A3D6-9DB8E8C67841}"/>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3547365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B17E-95A2-4EEC-A252-922D24978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F50D4-FAA2-4F00-AE35-A06FFF220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A18017-A3F4-4F1C-8DF0-29E8763AAB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15DF51-065E-40E0-B5B0-51142DD11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C4D2C1-C34D-4A75-98EF-1128AAFA47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29F9C2-45A8-404C-8B35-2F7B041374F3}"/>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8" name="Footer Placeholder 7">
            <a:extLst>
              <a:ext uri="{FF2B5EF4-FFF2-40B4-BE49-F238E27FC236}">
                <a16:creationId xmlns:a16="http://schemas.microsoft.com/office/drawing/2014/main" id="{58E74372-EE92-4F17-BFF4-ADF55748F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E4D0-C4A4-46A8-BC37-D5E17BBF0552}"/>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2667507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9853-2010-4289-AD5E-D3B1CA6CB1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CAF189-E61A-4063-9C59-772353F9EB0B}"/>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4" name="Footer Placeholder 3">
            <a:extLst>
              <a:ext uri="{FF2B5EF4-FFF2-40B4-BE49-F238E27FC236}">
                <a16:creationId xmlns:a16="http://schemas.microsoft.com/office/drawing/2014/main" id="{E6C3D22A-38E8-4B3A-A0C3-79932D1A3E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5681B7-D695-4DE4-AB20-1B0CF3C356CF}"/>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2839118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87AA11-47EA-4383-B099-28CFC90012BF}"/>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3" name="Footer Placeholder 2">
            <a:extLst>
              <a:ext uri="{FF2B5EF4-FFF2-40B4-BE49-F238E27FC236}">
                <a16:creationId xmlns:a16="http://schemas.microsoft.com/office/drawing/2014/main" id="{3586E874-BD33-4297-815B-FD9FD53E73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744B36-2E22-4410-A1C2-C6C131A8697B}"/>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3750552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DA031-B87D-4B1B-918F-51EBB13B3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68539D-6DBD-434D-8494-BCDD5A137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6A7630-8A68-417D-B9FC-6676904CC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2D89A-53A5-4927-A012-9564ADEE5AB9}"/>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6" name="Footer Placeholder 5">
            <a:extLst>
              <a:ext uri="{FF2B5EF4-FFF2-40B4-BE49-F238E27FC236}">
                <a16:creationId xmlns:a16="http://schemas.microsoft.com/office/drawing/2014/main" id="{2D93F4A6-125D-44D8-A7AE-7F8857F28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46784-BC8C-4E5B-B1F5-2B356D1A8F6B}"/>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1076287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2459-0EF9-4004-B6BB-4E6C2C476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AD454-1AE1-4454-B494-A4DD6CBCC7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55D964-CF53-4ACE-8F67-F87EFA27F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F3530-8EE8-477C-84DC-0C4197EC3C1B}"/>
              </a:ext>
            </a:extLst>
          </p:cNvPr>
          <p:cNvSpPr>
            <a:spLocks noGrp="1"/>
          </p:cNvSpPr>
          <p:nvPr>
            <p:ph type="dt" sz="half" idx="10"/>
          </p:nvPr>
        </p:nvSpPr>
        <p:spPr/>
        <p:txBody>
          <a:bodyPr/>
          <a:lstStyle/>
          <a:p>
            <a:fld id="{AF1D5015-3C31-48EE-A292-F60495522036}" type="datetimeFigureOut">
              <a:rPr lang="en-US" smtClean="0"/>
              <a:t>1/14/2020</a:t>
            </a:fld>
            <a:endParaRPr lang="en-US"/>
          </a:p>
        </p:txBody>
      </p:sp>
      <p:sp>
        <p:nvSpPr>
          <p:cNvPr id="6" name="Footer Placeholder 5">
            <a:extLst>
              <a:ext uri="{FF2B5EF4-FFF2-40B4-BE49-F238E27FC236}">
                <a16:creationId xmlns:a16="http://schemas.microsoft.com/office/drawing/2014/main" id="{2A6CD823-BDB2-4C66-BCB9-6A6014192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0D77F-866B-4EB4-9D0A-971D45E636CA}"/>
              </a:ext>
            </a:extLst>
          </p:cNvPr>
          <p:cNvSpPr>
            <a:spLocks noGrp="1"/>
          </p:cNvSpPr>
          <p:nvPr>
            <p:ph type="sldNum" sz="quarter" idx="12"/>
          </p:nvPr>
        </p:nvSpPr>
        <p:spPr/>
        <p:txBody>
          <a:bodyPr/>
          <a:lstStyle/>
          <a:p>
            <a:fld id="{9A831302-B712-4793-87F9-352DCB2D6060}" type="slidenum">
              <a:rPr lang="en-US" smtClean="0"/>
              <a:t>‹#›</a:t>
            </a:fld>
            <a:endParaRPr lang="en-US"/>
          </a:p>
        </p:txBody>
      </p:sp>
    </p:spTree>
    <p:extLst>
      <p:ext uri="{BB962C8B-B14F-4D97-AF65-F5344CB8AC3E}">
        <p14:creationId xmlns:p14="http://schemas.microsoft.com/office/powerpoint/2010/main" val="2769468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3574BF-BCF7-4EF8-BA65-678BC8F13C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B861EC-E36A-4B21-B2DB-F1CCDC959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2050C-B936-41E1-975C-78E0EAD373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D5015-3C31-48EE-A292-F60495522036}" type="datetimeFigureOut">
              <a:rPr lang="en-US" smtClean="0"/>
              <a:t>1/14/2020</a:t>
            </a:fld>
            <a:endParaRPr lang="en-US"/>
          </a:p>
        </p:txBody>
      </p:sp>
      <p:sp>
        <p:nvSpPr>
          <p:cNvPr id="5" name="Footer Placeholder 4">
            <a:extLst>
              <a:ext uri="{FF2B5EF4-FFF2-40B4-BE49-F238E27FC236}">
                <a16:creationId xmlns:a16="http://schemas.microsoft.com/office/drawing/2014/main" id="{FE74D548-6AAA-4717-8AF5-E94B31B22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259013-75D6-4889-BB47-FA6BFCB5A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31302-B712-4793-87F9-352DCB2D6060}" type="slidenum">
              <a:rPr lang="en-US" smtClean="0"/>
              <a:t>‹#›</a:t>
            </a:fld>
            <a:endParaRPr lang="en-US"/>
          </a:p>
        </p:txBody>
      </p:sp>
    </p:spTree>
    <p:extLst>
      <p:ext uri="{BB962C8B-B14F-4D97-AF65-F5344CB8AC3E}">
        <p14:creationId xmlns:p14="http://schemas.microsoft.com/office/powerpoint/2010/main" val="351693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373A4-2C0F-4D15-A8DB-E856E97692A1}"/>
              </a:ext>
            </a:extLst>
          </p:cNvPr>
          <p:cNvPicPr>
            <a:picLocks noChangeAspect="1"/>
          </p:cNvPicPr>
          <p:nvPr/>
        </p:nvPicPr>
        <p:blipFill>
          <a:blip r:embed="rId2"/>
          <a:stretch>
            <a:fillRect/>
          </a:stretch>
        </p:blipFill>
        <p:spPr>
          <a:xfrm>
            <a:off x="2583810" y="251669"/>
            <a:ext cx="7525407" cy="6514051"/>
          </a:xfrm>
          <a:prstGeom prst="rect">
            <a:avLst/>
          </a:prstGeom>
        </p:spPr>
      </p:pic>
    </p:spTree>
    <p:extLst>
      <p:ext uri="{BB962C8B-B14F-4D97-AF65-F5344CB8AC3E}">
        <p14:creationId xmlns:p14="http://schemas.microsoft.com/office/powerpoint/2010/main" val="1386527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a:p>
            <a:pPr marL="285750" indent="-285750">
              <a:buFont typeface="Arial" panose="020B0604020202020204" pitchFamily="34" charset="0"/>
              <a:buChar char="•"/>
            </a:pPr>
            <a:r>
              <a:rPr lang="en-US" sz="2800" b="1" dirty="0">
                <a:solidFill>
                  <a:schemeClr val="bg1"/>
                </a:solidFill>
              </a:rPr>
              <a:t>Be Overconfident (Proverbs 14:16)</a:t>
            </a:r>
          </a:p>
          <a:p>
            <a:pPr marL="285750" indent="-285750">
              <a:buFont typeface="Arial" panose="020B0604020202020204" pitchFamily="34" charset="0"/>
              <a:buChar char="•"/>
            </a:pPr>
            <a:r>
              <a:rPr lang="en-US" sz="2800" b="1" dirty="0">
                <a:solidFill>
                  <a:schemeClr val="bg1"/>
                </a:solidFill>
              </a:rPr>
              <a:t>Get Emotional (Proverbs 14:17)</a:t>
            </a:r>
          </a:p>
        </p:txBody>
      </p:sp>
      <p:sp>
        <p:nvSpPr>
          <p:cNvPr id="7" name="Rectangle 6">
            <a:extLst>
              <a:ext uri="{FF2B5EF4-FFF2-40B4-BE49-F238E27FC236}">
                <a16:creationId xmlns:a16="http://schemas.microsoft.com/office/drawing/2014/main" id="{69971C49-7B24-4D65-B092-E57A2CF4B30A}"/>
              </a:ext>
            </a:extLst>
          </p:cNvPr>
          <p:cNvSpPr/>
          <p:nvPr/>
        </p:nvSpPr>
        <p:spPr>
          <a:xfrm>
            <a:off x="553673" y="3969576"/>
            <a:ext cx="7097087" cy="2308324"/>
          </a:xfrm>
          <a:prstGeom prst="rect">
            <a:avLst/>
          </a:prstGeom>
          <a:ln w="57150">
            <a:solidFill>
              <a:schemeClr val="bg1"/>
            </a:solidFill>
          </a:ln>
        </p:spPr>
        <p:txBody>
          <a:bodyPr wrap="square">
            <a:spAutoFit/>
          </a:bodyPr>
          <a:lstStyle/>
          <a:p>
            <a:pPr algn="ctr"/>
            <a:r>
              <a:rPr lang="en-US" sz="3600" b="1" dirty="0">
                <a:solidFill>
                  <a:schemeClr val="bg1"/>
                </a:solidFill>
              </a:rPr>
              <a:t>Whoever is slow to anger has great understanding, but he who has a hasty temper exalts folly. </a:t>
            </a:r>
          </a:p>
          <a:p>
            <a:pPr algn="ctr"/>
            <a:r>
              <a:rPr lang="en-US" sz="3600" b="1" dirty="0">
                <a:solidFill>
                  <a:schemeClr val="bg1"/>
                </a:solidFill>
              </a:rPr>
              <a:t>(Proverbs 14:29)</a:t>
            </a:r>
          </a:p>
        </p:txBody>
      </p:sp>
    </p:spTree>
    <p:extLst>
      <p:ext uri="{BB962C8B-B14F-4D97-AF65-F5344CB8AC3E}">
        <p14:creationId xmlns:p14="http://schemas.microsoft.com/office/powerpoint/2010/main" val="3321842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a:p>
            <a:pPr marL="285750" indent="-285750">
              <a:buFont typeface="Arial" panose="020B0604020202020204" pitchFamily="34" charset="0"/>
              <a:buChar char="•"/>
            </a:pPr>
            <a:r>
              <a:rPr lang="en-US" sz="2800" b="1" dirty="0">
                <a:solidFill>
                  <a:schemeClr val="bg1"/>
                </a:solidFill>
              </a:rPr>
              <a:t>Be Overconfident (Proverbs 14:16)</a:t>
            </a:r>
          </a:p>
          <a:p>
            <a:pPr marL="285750" indent="-285750">
              <a:buFont typeface="Arial" panose="020B0604020202020204" pitchFamily="34" charset="0"/>
              <a:buChar char="•"/>
            </a:pPr>
            <a:r>
              <a:rPr lang="en-US" sz="2800" b="1" dirty="0">
                <a:solidFill>
                  <a:schemeClr val="bg1"/>
                </a:solidFill>
              </a:rPr>
              <a:t>Get Emotional (Proverbs 14:17)</a:t>
            </a:r>
          </a:p>
        </p:txBody>
      </p:sp>
      <p:sp>
        <p:nvSpPr>
          <p:cNvPr id="7" name="Rectangle 6">
            <a:extLst>
              <a:ext uri="{FF2B5EF4-FFF2-40B4-BE49-F238E27FC236}">
                <a16:creationId xmlns:a16="http://schemas.microsoft.com/office/drawing/2014/main" id="{69971C49-7B24-4D65-B092-E57A2CF4B30A}"/>
              </a:ext>
            </a:extLst>
          </p:cNvPr>
          <p:cNvSpPr/>
          <p:nvPr/>
        </p:nvSpPr>
        <p:spPr>
          <a:xfrm>
            <a:off x="360726" y="3046787"/>
            <a:ext cx="7097087" cy="3539430"/>
          </a:xfrm>
          <a:prstGeom prst="rect">
            <a:avLst/>
          </a:prstGeom>
          <a:ln w="57150">
            <a:solidFill>
              <a:schemeClr val="bg1"/>
            </a:solidFill>
          </a:ln>
        </p:spPr>
        <p:txBody>
          <a:bodyPr wrap="square">
            <a:spAutoFit/>
          </a:bodyPr>
          <a:lstStyle/>
          <a:p>
            <a:pPr algn="ctr"/>
            <a:r>
              <a:rPr lang="en-US" sz="2800" b="1" dirty="0">
                <a:solidFill>
                  <a:schemeClr val="bg1"/>
                </a:solidFill>
              </a:rPr>
              <a:t>Now the works of the flesh are evident: sexual immorality, impurity, sensuality, idolatry, sorcery, enmity, strife, jealousy, fits of anger, rivalries, dissensions, divisions, envy, drunkenness, orgies, and things like these. I warn you, as I warned you before, that those who do such things will not inherit the kingdom of God.  (Galatians 5:19-21)</a:t>
            </a:r>
          </a:p>
        </p:txBody>
      </p:sp>
    </p:spTree>
    <p:extLst>
      <p:ext uri="{BB962C8B-B14F-4D97-AF65-F5344CB8AC3E}">
        <p14:creationId xmlns:p14="http://schemas.microsoft.com/office/powerpoint/2010/main" val="3882206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a:p>
            <a:pPr marL="285750" indent="-285750">
              <a:buFont typeface="Arial" panose="020B0604020202020204" pitchFamily="34" charset="0"/>
              <a:buChar char="•"/>
            </a:pPr>
            <a:r>
              <a:rPr lang="en-US" sz="2800" b="1" dirty="0">
                <a:solidFill>
                  <a:schemeClr val="bg1"/>
                </a:solidFill>
              </a:rPr>
              <a:t>Be Overconfident (Proverbs 14:16)</a:t>
            </a:r>
          </a:p>
          <a:p>
            <a:pPr marL="285750" indent="-285750">
              <a:buFont typeface="Arial" panose="020B0604020202020204" pitchFamily="34" charset="0"/>
              <a:buChar char="•"/>
            </a:pPr>
            <a:r>
              <a:rPr lang="en-US" sz="2800" b="1" dirty="0">
                <a:solidFill>
                  <a:schemeClr val="bg1"/>
                </a:solidFill>
              </a:rPr>
              <a:t>Get Emotional (Proverbs 14:17)</a:t>
            </a:r>
          </a:p>
        </p:txBody>
      </p:sp>
      <p:sp>
        <p:nvSpPr>
          <p:cNvPr id="7" name="Rectangle 6">
            <a:extLst>
              <a:ext uri="{FF2B5EF4-FFF2-40B4-BE49-F238E27FC236}">
                <a16:creationId xmlns:a16="http://schemas.microsoft.com/office/drawing/2014/main" id="{69971C49-7B24-4D65-B092-E57A2CF4B30A}"/>
              </a:ext>
            </a:extLst>
          </p:cNvPr>
          <p:cNvSpPr/>
          <p:nvPr/>
        </p:nvSpPr>
        <p:spPr>
          <a:xfrm>
            <a:off x="494950" y="3390735"/>
            <a:ext cx="7097087" cy="3170099"/>
          </a:xfrm>
          <a:prstGeom prst="rect">
            <a:avLst/>
          </a:prstGeom>
          <a:ln w="57150">
            <a:solidFill>
              <a:schemeClr val="bg1"/>
            </a:solidFill>
          </a:ln>
        </p:spPr>
        <p:txBody>
          <a:bodyPr wrap="square">
            <a:spAutoFit/>
          </a:bodyPr>
          <a:lstStyle/>
          <a:p>
            <a:pPr algn="ctr"/>
            <a:r>
              <a:rPr lang="en-US" sz="4000" b="1" dirty="0">
                <a:solidFill>
                  <a:schemeClr val="bg1"/>
                </a:solidFill>
              </a:rPr>
              <a:t>Make no friendship with a man given to anger, nor go with a wrathful man, lest you learn his ways and entangle yourself in a snare. (Proverbs 22:24-25)</a:t>
            </a:r>
            <a:r>
              <a:rPr lang="en-US" sz="2800" b="1" dirty="0">
                <a:solidFill>
                  <a:schemeClr val="bg1"/>
                </a:solidFill>
              </a:rPr>
              <a:t> </a:t>
            </a:r>
          </a:p>
        </p:txBody>
      </p:sp>
    </p:spTree>
    <p:extLst>
      <p:ext uri="{BB962C8B-B14F-4D97-AF65-F5344CB8AC3E}">
        <p14:creationId xmlns:p14="http://schemas.microsoft.com/office/powerpoint/2010/main" val="4005765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a:p>
            <a:pPr marL="285750" indent="-285750">
              <a:buFont typeface="Arial" panose="020B0604020202020204" pitchFamily="34" charset="0"/>
              <a:buChar char="•"/>
            </a:pPr>
            <a:r>
              <a:rPr lang="en-US" sz="2800" b="1" dirty="0">
                <a:solidFill>
                  <a:schemeClr val="bg1"/>
                </a:solidFill>
              </a:rPr>
              <a:t>Be Overconfident (Proverbs 14:16)</a:t>
            </a:r>
          </a:p>
          <a:p>
            <a:pPr marL="285750" indent="-285750">
              <a:buFont typeface="Arial" panose="020B0604020202020204" pitchFamily="34" charset="0"/>
              <a:buChar char="•"/>
            </a:pPr>
            <a:r>
              <a:rPr lang="en-US" sz="2800" b="1" dirty="0">
                <a:solidFill>
                  <a:schemeClr val="bg1"/>
                </a:solidFill>
              </a:rPr>
              <a:t>Get Emotional (Proverbs 14:17)</a:t>
            </a:r>
          </a:p>
        </p:txBody>
      </p:sp>
      <p:sp>
        <p:nvSpPr>
          <p:cNvPr id="7" name="Rectangle 6">
            <a:extLst>
              <a:ext uri="{FF2B5EF4-FFF2-40B4-BE49-F238E27FC236}">
                <a16:creationId xmlns:a16="http://schemas.microsoft.com/office/drawing/2014/main" id="{69971C49-7B24-4D65-B092-E57A2CF4B30A}"/>
              </a:ext>
            </a:extLst>
          </p:cNvPr>
          <p:cNvSpPr/>
          <p:nvPr/>
        </p:nvSpPr>
        <p:spPr>
          <a:xfrm>
            <a:off x="570451" y="3977965"/>
            <a:ext cx="7097087" cy="2123658"/>
          </a:xfrm>
          <a:prstGeom prst="rect">
            <a:avLst/>
          </a:prstGeom>
          <a:ln w="57150">
            <a:solidFill>
              <a:schemeClr val="bg1"/>
            </a:solidFill>
          </a:ln>
        </p:spPr>
        <p:txBody>
          <a:bodyPr wrap="square">
            <a:spAutoFit/>
          </a:bodyPr>
          <a:lstStyle/>
          <a:p>
            <a:pPr algn="ctr"/>
            <a:r>
              <a:rPr lang="en-US" sz="4400" b="1" dirty="0">
                <a:solidFill>
                  <a:schemeClr val="bg1"/>
                </a:solidFill>
              </a:rPr>
              <a:t> Every prudent man acts with knowledge, but a fool flaunts his folly.  (Proverbs 13:16)</a:t>
            </a:r>
            <a:endParaRPr lang="en-US" sz="3200" b="1" dirty="0">
              <a:solidFill>
                <a:schemeClr val="bg1"/>
              </a:solidFill>
            </a:endParaRPr>
          </a:p>
        </p:txBody>
      </p:sp>
    </p:spTree>
    <p:extLst>
      <p:ext uri="{BB962C8B-B14F-4D97-AF65-F5344CB8AC3E}">
        <p14:creationId xmlns:p14="http://schemas.microsoft.com/office/powerpoint/2010/main" val="87557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a:p>
            <a:pPr marL="285750" indent="-285750">
              <a:buFont typeface="Arial" panose="020B0604020202020204" pitchFamily="34" charset="0"/>
              <a:buChar char="•"/>
            </a:pPr>
            <a:r>
              <a:rPr lang="en-US" sz="2800" b="1" dirty="0">
                <a:solidFill>
                  <a:schemeClr val="bg1"/>
                </a:solidFill>
              </a:rPr>
              <a:t>Be Overconfident (Proverbs 14:16)</a:t>
            </a:r>
          </a:p>
          <a:p>
            <a:pPr marL="285750" indent="-285750">
              <a:buFont typeface="Arial" panose="020B0604020202020204" pitchFamily="34" charset="0"/>
              <a:buChar char="•"/>
            </a:pPr>
            <a:r>
              <a:rPr lang="en-US" sz="2800" b="1" dirty="0">
                <a:solidFill>
                  <a:schemeClr val="bg1"/>
                </a:solidFill>
              </a:rPr>
              <a:t>Get Emotional (Proverbs 14:17)</a:t>
            </a:r>
          </a:p>
        </p:txBody>
      </p:sp>
      <p:sp>
        <p:nvSpPr>
          <p:cNvPr id="2" name="TextBox 1">
            <a:extLst>
              <a:ext uri="{FF2B5EF4-FFF2-40B4-BE49-F238E27FC236}">
                <a16:creationId xmlns:a16="http://schemas.microsoft.com/office/drawing/2014/main" id="{C5A572D4-2A14-4741-8591-BAE7C735769F}"/>
              </a:ext>
            </a:extLst>
          </p:cNvPr>
          <p:cNvSpPr txBox="1"/>
          <p:nvPr/>
        </p:nvSpPr>
        <p:spPr>
          <a:xfrm>
            <a:off x="293615" y="4043494"/>
            <a:ext cx="8019875" cy="2554545"/>
          </a:xfrm>
          <a:prstGeom prst="rect">
            <a:avLst/>
          </a:prstGeom>
          <a:noFill/>
        </p:spPr>
        <p:txBody>
          <a:bodyPr wrap="square" rtlCol="0">
            <a:spAutoFit/>
          </a:bodyPr>
          <a:lstStyle/>
          <a:p>
            <a:pPr algn="ctr"/>
            <a:r>
              <a:rPr lang="en-US" sz="3200" b="1" dirty="0">
                <a:solidFill>
                  <a:srgbClr val="FFC000"/>
                </a:solidFill>
              </a:rPr>
              <a:t>Thinking foolishly may feel good and seem easier in the moment.  It may gain the support or even praise of people around us.   But know, it ends in ruin, heartache, and regret!  (Proverbs 10:8-10)</a:t>
            </a:r>
            <a:r>
              <a:rPr lang="en-US" sz="1600" dirty="0"/>
              <a:t> </a:t>
            </a:r>
          </a:p>
        </p:txBody>
      </p:sp>
    </p:spTree>
    <p:extLst>
      <p:ext uri="{BB962C8B-B14F-4D97-AF65-F5344CB8AC3E}">
        <p14:creationId xmlns:p14="http://schemas.microsoft.com/office/powerpoint/2010/main" val="2331483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grass, table, sitting, cake&#10;&#10;Description automatically generated">
            <a:extLst>
              <a:ext uri="{FF2B5EF4-FFF2-40B4-BE49-F238E27FC236}">
                <a16:creationId xmlns:a16="http://schemas.microsoft.com/office/drawing/2014/main" id="{571D1A5C-BFFE-4922-A90D-8CC86DEEEF14}"/>
              </a:ext>
            </a:extLst>
          </p:cNvPr>
          <p:cNvPicPr>
            <a:picLocks noGrp="1" noChangeAspect="1"/>
          </p:cNvPicPr>
          <p:nvPr>
            <p:ph idx="1"/>
          </p:nvPr>
        </p:nvPicPr>
        <p:blipFill rotWithShape="1">
          <a:blip r:embed="rId2"/>
          <a:srcRect/>
          <a:stretch/>
        </p:blipFill>
        <p:spPr>
          <a:xfrm>
            <a:off x="0" y="10"/>
            <a:ext cx="12191980" cy="6857990"/>
          </a:xfrm>
          <a:prstGeom prst="rect">
            <a:avLst/>
          </a:prstGeom>
        </p:spPr>
      </p:pic>
      <p:sp>
        <p:nvSpPr>
          <p:cNvPr id="5" name="Rectangle 4">
            <a:extLst>
              <a:ext uri="{FF2B5EF4-FFF2-40B4-BE49-F238E27FC236}">
                <a16:creationId xmlns:a16="http://schemas.microsoft.com/office/drawing/2014/main" id="{793770E5-1B7E-4414-90EB-97E9CAA9547D}"/>
              </a:ext>
            </a:extLst>
          </p:cNvPr>
          <p:cNvSpPr/>
          <p:nvPr/>
        </p:nvSpPr>
        <p:spPr>
          <a:xfrm>
            <a:off x="151002" y="148634"/>
            <a:ext cx="11887200" cy="2462213"/>
          </a:xfrm>
          <a:prstGeom prst="rect">
            <a:avLst/>
          </a:prstGeom>
          <a:noFill/>
        </p:spPr>
        <p:txBody>
          <a:bodyPr wrap="square" lIns="91440" tIns="45720" rIns="91440" bIns="45720">
            <a:spAutoFit/>
          </a:bodyPr>
          <a:lstStyle/>
          <a:p>
            <a:pPr algn="ctr"/>
            <a:r>
              <a:rPr lang="en-US" sz="6600" b="1" cap="none" spc="0" dirty="0">
                <a:ln w="0"/>
                <a:solidFill>
                  <a:srgbClr val="C00000"/>
                </a:solidFill>
                <a:effectLst>
                  <a:outerShdw blurRad="38100" dist="19050" dir="2700000" algn="tl" rotWithShape="0">
                    <a:schemeClr val="dk1">
                      <a:alpha val="40000"/>
                    </a:schemeClr>
                  </a:outerShdw>
                </a:effectLst>
                <a:latin typeface="Arial Black" panose="020B0A04020102020204" pitchFamily="34" charset="0"/>
              </a:rPr>
              <a:t>David vs </a:t>
            </a:r>
            <a:r>
              <a:rPr lang="en-US" sz="6600" b="1" cap="none" spc="0" dirty="0" err="1">
                <a:ln w="0"/>
                <a:solidFill>
                  <a:srgbClr val="C00000"/>
                </a:solidFill>
                <a:effectLst>
                  <a:outerShdw blurRad="38100" dist="19050" dir="2700000" algn="tl" rotWithShape="0">
                    <a:schemeClr val="dk1">
                      <a:alpha val="40000"/>
                    </a:schemeClr>
                  </a:outerShdw>
                </a:effectLst>
                <a:latin typeface="Arial Black" panose="020B0A04020102020204" pitchFamily="34" charset="0"/>
              </a:rPr>
              <a:t>Nabal</a:t>
            </a:r>
            <a:endParaRPr lang="en-US" sz="6600" b="1" cap="none" spc="0" dirty="0">
              <a:ln w="0"/>
              <a:solidFill>
                <a:srgbClr val="C00000"/>
              </a:solidFill>
              <a:effectLst>
                <a:outerShdw blurRad="38100" dist="19050" dir="2700000" algn="tl" rotWithShape="0">
                  <a:schemeClr val="dk1">
                    <a:alpha val="40000"/>
                  </a:schemeClr>
                </a:outerShdw>
              </a:effectLst>
              <a:latin typeface="Arial Black" panose="020B0A04020102020204" pitchFamily="34" charset="0"/>
            </a:endParaRPr>
          </a:p>
          <a:p>
            <a:pPr algn="ctr"/>
            <a:r>
              <a:rPr lang="en-US" sz="4400" b="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Two Men Thinking Foolishly</a:t>
            </a:r>
          </a:p>
          <a:p>
            <a:pPr algn="ctr"/>
            <a:r>
              <a:rPr lang="en-US" sz="4400" b="1" cap="none" spc="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(I Samuel 25)</a:t>
            </a:r>
          </a:p>
        </p:txBody>
      </p:sp>
    </p:spTree>
    <p:extLst>
      <p:ext uri="{BB962C8B-B14F-4D97-AF65-F5344CB8AC3E}">
        <p14:creationId xmlns:p14="http://schemas.microsoft.com/office/powerpoint/2010/main" val="4272061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15D41D-39FE-4CB2-8A99-D8FA230EE3FA}"/>
              </a:ext>
            </a:extLst>
          </p:cNvPr>
          <p:cNvSpPr/>
          <p:nvPr/>
        </p:nvSpPr>
        <p:spPr>
          <a:xfrm>
            <a:off x="176169" y="227924"/>
            <a:ext cx="5687735" cy="6494085"/>
          </a:xfrm>
          <a:prstGeom prst="rect">
            <a:avLst/>
          </a:prstGeom>
        </p:spPr>
        <p:txBody>
          <a:bodyPr wrap="square">
            <a:spAutoFit/>
          </a:bodyPr>
          <a:lstStyle/>
          <a:p>
            <a:pPr algn="ctr"/>
            <a:r>
              <a:rPr lang="en-US" sz="3200" b="1" dirty="0"/>
              <a:t>Whoever </a:t>
            </a:r>
            <a:r>
              <a:rPr lang="en-US" sz="3200" b="1" dirty="0">
                <a:solidFill>
                  <a:srgbClr val="FF0000"/>
                </a:solidFill>
              </a:rPr>
              <a:t>gives thought </a:t>
            </a:r>
            <a:r>
              <a:rPr lang="en-US" sz="3200" b="1" dirty="0"/>
              <a:t>to the word will discover good, and blessed is he who trusts in the LORD. The wise of heart is called </a:t>
            </a:r>
            <a:r>
              <a:rPr lang="en-US" sz="3200" b="1" dirty="0">
                <a:solidFill>
                  <a:srgbClr val="FF0000"/>
                </a:solidFill>
              </a:rPr>
              <a:t>discerning</a:t>
            </a:r>
            <a:r>
              <a:rPr lang="en-US" sz="3200" b="1" dirty="0"/>
              <a:t>, and sweetness of speech increases persuasiveness.  </a:t>
            </a:r>
            <a:r>
              <a:rPr lang="en-US" sz="3200" b="1" dirty="0">
                <a:solidFill>
                  <a:srgbClr val="FF0000"/>
                </a:solidFill>
              </a:rPr>
              <a:t>Good sense </a:t>
            </a:r>
            <a:r>
              <a:rPr lang="en-US" sz="3200" b="1" dirty="0"/>
              <a:t>is a fountain of life to him who has it, but the instruction of fools is folly.  The heart of the wise makes his speech </a:t>
            </a:r>
            <a:r>
              <a:rPr lang="en-US" sz="3200" b="1" dirty="0">
                <a:solidFill>
                  <a:srgbClr val="FF0000"/>
                </a:solidFill>
              </a:rPr>
              <a:t>judicious</a:t>
            </a:r>
            <a:r>
              <a:rPr lang="en-US" sz="3200" b="1" dirty="0"/>
              <a:t> and adds persuasiveness to his lips.  (Proverbs 16:20-23)</a:t>
            </a:r>
          </a:p>
        </p:txBody>
      </p:sp>
      <p:sp>
        <p:nvSpPr>
          <p:cNvPr id="5" name="Rectangle 4">
            <a:extLst>
              <a:ext uri="{FF2B5EF4-FFF2-40B4-BE49-F238E27FC236}">
                <a16:creationId xmlns:a16="http://schemas.microsoft.com/office/drawing/2014/main" id="{E0A25A39-692D-4DE0-BB3A-A548672F7481}"/>
              </a:ext>
            </a:extLst>
          </p:cNvPr>
          <p:cNvSpPr/>
          <p:nvPr/>
        </p:nvSpPr>
        <p:spPr>
          <a:xfrm>
            <a:off x="6337738" y="303590"/>
            <a:ext cx="5616574" cy="5632311"/>
          </a:xfrm>
          <a:prstGeom prst="rect">
            <a:avLst/>
          </a:prstGeom>
        </p:spPr>
        <p:txBody>
          <a:bodyPr wrap="square">
            <a:spAutoFit/>
          </a:bodyPr>
          <a:lstStyle/>
          <a:p>
            <a:pPr algn="ctr"/>
            <a:r>
              <a:rPr lang="en-US" sz="3600" b="1" dirty="0"/>
              <a:t>But the fruit of the Spirit is love, joy, </a:t>
            </a:r>
            <a:r>
              <a:rPr lang="en-US" sz="3600" b="1" dirty="0">
                <a:solidFill>
                  <a:srgbClr val="FF0000"/>
                </a:solidFill>
              </a:rPr>
              <a:t>peace</a:t>
            </a:r>
            <a:r>
              <a:rPr lang="en-US" sz="3600" b="1" dirty="0"/>
              <a:t>, </a:t>
            </a:r>
            <a:r>
              <a:rPr lang="en-US" sz="3600" b="1" dirty="0">
                <a:solidFill>
                  <a:srgbClr val="FF0000"/>
                </a:solidFill>
              </a:rPr>
              <a:t>patience</a:t>
            </a:r>
            <a:r>
              <a:rPr lang="en-US" sz="3600" b="1" dirty="0"/>
              <a:t>, </a:t>
            </a:r>
            <a:r>
              <a:rPr lang="en-US" sz="3600" b="1" dirty="0">
                <a:solidFill>
                  <a:srgbClr val="FF0000"/>
                </a:solidFill>
              </a:rPr>
              <a:t>kindness</a:t>
            </a:r>
            <a:r>
              <a:rPr lang="en-US" sz="3600" b="1" dirty="0"/>
              <a:t>, goodness, faithfulness, </a:t>
            </a:r>
            <a:r>
              <a:rPr lang="en-US" sz="3600" b="1" dirty="0">
                <a:solidFill>
                  <a:srgbClr val="FF0000"/>
                </a:solidFill>
              </a:rPr>
              <a:t>gentleness</a:t>
            </a:r>
            <a:r>
              <a:rPr lang="en-US" sz="3600" b="1" dirty="0"/>
              <a:t>, </a:t>
            </a:r>
            <a:r>
              <a:rPr lang="en-US" sz="3600" b="1" dirty="0">
                <a:solidFill>
                  <a:srgbClr val="FF0000"/>
                </a:solidFill>
              </a:rPr>
              <a:t>self-control</a:t>
            </a:r>
            <a:r>
              <a:rPr lang="en-US" sz="3600" b="1" dirty="0"/>
              <a:t>; against such things there is no law.  And those who belong to Christ Jesus have crucified the flesh with its passions and desires.  (Galatians 5:22-24)</a:t>
            </a:r>
          </a:p>
        </p:txBody>
      </p:sp>
      <p:cxnSp>
        <p:nvCxnSpPr>
          <p:cNvPr id="7" name="Straight Connector 6">
            <a:extLst>
              <a:ext uri="{FF2B5EF4-FFF2-40B4-BE49-F238E27FC236}">
                <a16:creationId xmlns:a16="http://schemas.microsoft.com/office/drawing/2014/main" id="{5AF25BB2-067B-4392-B42E-AEC65A418D8D}"/>
              </a:ext>
            </a:extLst>
          </p:cNvPr>
          <p:cNvCxnSpPr/>
          <p:nvPr/>
        </p:nvCxnSpPr>
        <p:spPr>
          <a:xfrm flipH="1">
            <a:off x="6040073" y="75501"/>
            <a:ext cx="67112" cy="6782499"/>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267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3CDD17-F54D-4E3E-A60A-0357A540E89C}"/>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82A972A-F6D3-43FA-867F-821BB539DC28}"/>
              </a:ext>
            </a:extLst>
          </p:cNvPr>
          <p:cNvSpPr txBox="1"/>
          <p:nvPr/>
        </p:nvSpPr>
        <p:spPr>
          <a:xfrm>
            <a:off x="1912689" y="5559298"/>
            <a:ext cx="8401719" cy="1200329"/>
          </a:xfrm>
          <a:prstGeom prst="rect">
            <a:avLst/>
          </a:prstGeom>
          <a:solidFill>
            <a:srgbClr val="9E0003"/>
          </a:solidFill>
        </p:spPr>
        <p:txBody>
          <a:bodyPr wrap="square" rtlCol="0">
            <a:spAutoFit/>
          </a:bodyPr>
          <a:lstStyle/>
          <a:p>
            <a:pPr algn="ctr"/>
            <a:r>
              <a:rPr lang="en-US" sz="3600" b="1" dirty="0">
                <a:solidFill>
                  <a:schemeClr val="bg1"/>
                </a:solidFill>
              </a:rPr>
              <a:t>Don’t Do Something Permanently Stupid Because You’re Temporarily Upset</a:t>
            </a:r>
          </a:p>
        </p:txBody>
      </p:sp>
    </p:spTree>
    <p:extLst>
      <p:ext uri="{BB962C8B-B14F-4D97-AF65-F5344CB8AC3E}">
        <p14:creationId xmlns:p14="http://schemas.microsoft.com/office/powerpoint/2010/main" val="373746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A038-2DF2-4608-9D88-69895D7F7C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5DAD98-9AC9-4FA7-A1FE-5F0CE70B198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E0911B8-492C-4EBA-BF04-EB1C5096E06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8FEC2963-B979-4C29-86C0-06CD5BFD5424}"/>
              </a:ext>
            </a:extLst>
          </p:cNvPr>
          <p:cNvSpPr/>
          <p:nvPr/>
        </p:nvSpPr>
        <p:spPr>
          <a:xfrm>
            <a:off x="1501629" y="5509199"/>
            <a:ext cx="9244668" cy="1200329"/>
          </a:xfrm>
          <a:prstGeom prst="rect">
            <a:avLst/>
          </a:prstGeom>
          <a:noFill/>
        </p:spPr>
        <p:txBody>
          <a:bodyPr wrap="square" lIns="91440" tIns="45720" rIns="91440" bIns="45720">
            <a:spAutoFit/>
          </a:bodyPr>
          <a:lstStyle/>
          <a:p>
            <a:pPr algn="ctr"/>
            <a:r>
              <a:rPr lang="en-US" sz="7200" b="1" cap="none" spc="0" dirty="0">
                <a:ln w="0">
                  <a:solidFill>
                    <a:sysClr val="windowText" lastClr="000000"/>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I Pity The Fool</a:t>
            </a:r>
          </a:p>
        </p:txBody>
      </p:sp>
    </p:spTree>
    <p:extLst>
      <p:ext uri="{BB962C8B-B14F-4D97-AF65-F5344CB8AC3E}">
        <p14:creationId xmlns:p14="http://schemas.microsoft.com/office/powerpoint/2010/main" val="530949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373A4-2C0F-4D15-A8DB-E856E97692A1}"/>
              </a:ext>
            </a:extLst>
          </p:cNvPr>
          <p:cNvPicPr>
            <a:picLocks noChangeAspect="1"/>
          </p:cNvPicPr>
          <p:nvPr/>
        </p:nvPicPr>
        <p:blipFill>
          <a:blip r:embed="rId2"/>
          <a:stretch>
            <a:fillRect/>
          </a:stretch>
        </p:blipFill>
        <p:spPr>
          <a:xfrm>
            <a:off x="0" y="0"/>
            <a:ext cx="7525407" cy="6858000"/>
          </a:xfrm>
          <a:prstGeom prst="rect">
            <a:avLst/>
          </a:prstGeom>
        </p:spPr>
      </p:pic>
      <p:sp>
        <p:nvSpPr>
          <p:cNvPr id="5" name="Rectangle 4">
            <a:extLst>
              <a:ext uri="{FF2B5EF4-FFF2-40B4-BE49-F238E27FC236}">
                <a16:creationId xmlns:a16="http://schemas.microsoft.com/office/drawing/2014/main" id="{3B438532-BCF5-465D-98AC-D8F58818DADC}"/>
              </a:ext>
            </a:extLst>
          </p:cNvPr>
          <p:cNvSpPr/>
          <p:nvPr/>
        </p:nvSpPr>
        <p:spPr>
          <a:xfrm>
            <a:off x="6786694" y="123467"/>
            <a:ext cx="4991449" cy="3416320"/>
          </a:xfrm>
          <a:prstGeom prst="rect">
            <a:avLst/>
          </a:prstGeom>
          <a:noFill/>
        </p:spPr>
        <p:txBody>
          <a:bodyPr wrap="square" lIns="91440" tIns="45720" rIns="91440" bIns="45720">
            <a:spAutoFit/>
          </a:bodyPr>
          <a:lstStyle/>
          <a:p>
            <a:pPr algn="ctr"/>
            <a:r>
              <a:rPr lang="en-US" sz="7200" b="0" cap="none" spc="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Thinking Like A Fool</a:t>
            </a:r>
          </a:p>
        </p:txBody>
      </p:sp>
      <p:sp>
        <p:nvSpPr>
          <p:cNvPr id="6" name="TextBox 5">
            <a:extLst>
              <a:ext uri="{FF2B5EF4-FFF2-40B4-BE49-F238E27FC236}">
                <a16:creationId xmlns:a16="http://schemas.microsoft.com/office/drawing/2014/main" id="{F50FD174-83A7-45B9-B401-9160C91C6109}"/>
              </a:ext>
            </a:extLst>
          </p:cNvPr>
          <p:cNvSpPr txBox="1"/>
          <p:nvPr/>
        </p:nvSpPr>
        <p:spPr>
          <a:xfrm>
            <a:off x="5293453" y="5947794"/>
            <a:ext cx="6736360" cy="830997"/>
          </a:xfrm>
          <a:prstGeom prst="rect">
            <a:avLst/>
          </a:prstGeom>
          <a:noFill/>
        </p:spPr>
        <p:txBody>
          <a:bodyPr wrap="square" rtlCol="0">
            <a:spAutoFit/>
          </a:bodyPr>
          <a:lstStyle/>
          <a:p>
            <a:pPr algn="ctr"/>
            <a:r>
              <a:rPr lang="en-US" sz="4800" b="1" dirty="0">
                <a:solidFill>
                  <a:srgbClr val="FF0000"/>
                </a:solidFill>
              </a:rPr>
              <a:t>A How To Guide</a:t>
            </a:r>
          </a:p>
        </p:txBody>
      </p:sp>
    </p:spTree>
    <p:extLst>
      <p:ext uri="{BB962C8B-B14F-4D97-AF65-F5344CB8AC3E}">
        <p14:creationId xmlns:p14="http://schemas.microsoft.com/office/powerpoint/2010/main" val="3034838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p:txBody>
      </p:sp>
      <p:sp>
        <p:nvSpPr>
          <p:cNvPr id="7" name="Rectangle 6">
            <a:extLst>
              <a:ext uri="{FF2B5EF4-FFF2-40B4-BE49-F238E27FC236}">
                <a16:creationId xmlns:a16="http://schemas.microsoft.com/office/drawing/2014/main" id="{69971C49-7B24-4D65-B092-E57A2CF4B30A}"/>
              </a:ext>
            </a:extLst>
          </p:cNvPr>
          <p:cNvSpPr/>
          <p:nvPr/>
        </p:nvSpPr>
        <p:spPr>
          <a:xfrm>
            <a:off x="657137" y="2602170"/>
            <a:ext cx="6851009" cy="3539430"/>
          </a:xfrm>
          <a:prstGeom prst="rect">
            <a:avLst/>
          </a:prstGeom>
          <a:ln w="57150">
            <a:solidFill>
              <a:schemeClr val="bg1"/>
            </a:solidFill>
          </a:ln>
        </p:spPr>
        <p:txBody>
          <a:bodyPr wrap="square">
            <a:spAutoFit/>
          </a:bodyPr>
          <a:lstStyle/>
          <a:p>
            <a:pPr algn="ctr"/>
            <a:r>
              <a:rPr lang="en-US" sz="3200" b="1" dirty="0">
                <a:solidFill>
                  <a:schemeClr val="bg1"/>
                </a:solidFill>
              </a:rPr>
              <a:t> To know wisdom and instruction, to understand words of insight, to receive instruction in wise dealing, in righteousness, justice, and equity; to give prudence to the simple, knowledge and discretion to the youth  (Proverbs 1:2-4)</a:t>
            </a:r>
          </a:p>
        </p:txBody>
      </p:sp>
    </p:spTree>
    <p:extLst>
      <p:ext uri="{BB962C8B-B14F-4D97-AF65-F5344CB8AC3E}">
        <p14:creationId xmlns:p14="http://schemas.microsoft.com/office/powerpoint/2010/main" val="1420967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p:txBody>
      </p:sp>
      <p:sp>
        <p:nvSpPr>
          <p:cNvPr id="7" name="Rectangle 6">
            <a:extLst>
              <a:ext uri="{FF2B5EF4-FFF2-40B4-BE49-F238E27FC236}">
                <a16:creationId xmlns:a16="http://schemas.microsoft.com/office/drawing/2014/main" id="{69971C49-7B24-4D65-B092-E57A2CF4B30A}"/>
              </a:ext>
            </a:extLst>
          </p:cNvPr>
          <p:cNvSpPr/>
          <p:nvPr/>
        </p:nvSpPr>
        <p:spPr>
          <a:xfrm>
            <a:off x="824917" y="3491403"/>
            <a:ext cx="6851009" cy="2862322"/>
          </a:xfrm>
          <a:prstGeom prst="rect">
            <a:avLst/>
          </a:prstGeom>
          <a:ln w="57150">
            <a:solidFill>
              <a:schemeClr val="bg1"/>
            </a:solidFill>
          </a:ln>
        </p:spPr>
        <p:txBody>
          <a:bodyPr wrap="square">
            <a:spAutoFit/>
          </a:bodyPr>
          <a:lstStyle/>
          <a:p>
            <a:pPr algn="ctr"/>
            <a:r>
              <a:rPr lang="en-US" sz="3600" b="1" dirty="0">
                <a:solidFill>
                  <a:schemeClr val="bg1"/>
                </a:solidFill>
              </a:rPr>
              <a:t>  “How long, O simple ones, will you love being simple? How long will scoffers delight in their scoffing and fools hate knowledge?”  (Proverbs 1:22)</a:t>
            </a:r>
          </a:p>
        </p:txBody>
      </p:sp>
    </p:spTree>
    <p:extLst>
      <p:ext uri="{BB962C8B-B14F-4D97-AF65-F5344CB8AC3E}">
        <p14:creationId xmlns:p14="http://schemas.microsoft.com/office/powerpoint/2010/main" val="2805888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p:txBody>
      </p:sp>
      <p:sp>
        <p:nvSpPr>
          <p:cNvPr id="7" name="Rectangle 6">
            <a:extLst>
              <a:ext uri="{FF2B5EF4-FFF2-40B4-BE49-F238E27FC236}">
                <a16:creationId xmlns:a16="http://schemas.microsoft.com/office/drawing/2014/main" id="{69971C49-7B24-4D65-B092-E57A2CF4B30A}"/>
              </a:ext>
            </a:extLst>
          </p:cNvPr>
          <p:cNvSpPr/>
          <p:nvPr/>
        </p:nvSpPr>
        <p:spPr>
          <a:xfrm>
            <a:off x="749416" y="3147455"/>
            <a:ext cx="6851009" cy="3416320"/>
          </a:xfrm>
          <a:prstGeom prst="rect">
            <a:avLst/>
          </a:prstGeom>
          <a:ln w="57150">
            <a:solidFill>
              <a:schemeClr val="bg1"/>
            </a:solidFill>
          </a:ln>
        </p:spPr>
        <p:txBody>
          <a:bodyPr wrap="square">
            <a:spAutoFit/>
          </a:bodyPr>
          <a:lstStyle/>
          <a:p>
            <a:pPr algn="ctr"/>
            <a:r>
              <a:rPr lang="en-US" sz="3600" b="1" dirty="0">
                <a:solidFill>
                  <a:schemeClr val="bg1"/>
                </a:solidFill>
              </a:rPr>
              <a:t>so that we may no longer be children, tossed to and </a:t>
            </a:r>
            <a:r>
              <a:rPr lang="en-US" sz="3600" b="1" dirty="0" err="1">
                <a:solidFill>
                  <a:schemeClr val="bg1"/>
                </a:solidFill>
              </a:rPr>
              <a:t>fro</a:t>
            </a:r>
            <a:r>
              <a:rPr lang="en-US" sz="3600" b="1" dirty="0">
                <a:solidFill>
                  <a:schemeClr val="bg1"/>
                </a:solidFill>
              </a:rPr>
              <a:t> by the waves and carried about by every wind of doctrine, by human cunning, by craftiness in deceitful schemes.  (Ephesians 4:14)</a:t>
            </a:r>
          </a:p>
        </p:txBody>
      </p:sp>
    </p:spTree>
    <p:extLst>
      <p:ext uri="{BB962C8B-B14F-4D97-AF65-F5344CB8AC3E}">
        <p14:creationId xmlns:p14="http://schemas.microsoft.com/office/powerpoint/2010/main" val="3320901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a:p>
            <a:pPr marL="285750" indent="-285750">
              <a:buFont typeface="Arial" panose="020B0604020202020204" pitchFamily="34" charset="0"/>
              <a:buChar char="•"/>
            </a:pPr>
            <a:r>
              <a:rPr lang="en-US" sz="2800" b="1" dirty="0">
                <a:solidFill>
                  <a:schemeClr val="bg1"/>
                </a:solidFill>
              </a:rPr>
              <a:t>Be Overconfident (Proverbs 14:16)</a:t>
            </a:r>
          </a:p>
        </p:txBody>
      </p:sp>
      <p:sp>
        <p:nvSpPr>
          <p:cNvPr id="7" name="Rectangle 6">
            <a:extLst>
              <a:ext uri="{FF2B5EF4-FFF2-40B4-BE49-F238E27FC236}">
                <a16:creationId xmlns:a16="http://schemas.microsoft.com/office/drawing/2014/main" id="{69971C49-7B24-4D65-B092-E57A2CF4B30A}"/>
              </a:ext>
            </a:extLst>
          </p:cNvPr>
          <p:cNvSpPr/>
          <p:nvPr/>
        </p:nvSpPr>
        <p:spPr>
          <a:xfrm>
            <a:off x="545284" y="3147455"/>
            <a:ext cx="7524926" cy="3108543"/>
          </a:xfrm>
          <a:prstGeom prst="rect">
            <a:avLst/>
          </a:prstGeom>
          <a:ln w="57150">
            <a:solidFill>
              <a:schemeClr val="bg1"/>
            </a:solidFill>
          </a:ln>
        </p:spPr>
        <p:txBody>
          <a:bodyPr wrap="square">
            <a:spAutoFit/>
          </a:bodyPr>
          <a:lstStyle/>
          <a:p>
            <a:pPr algn="ctr"/>
            <a:r>
              <a:rPr lang="en-US" sz="2800" b="1" dirty="0">
                <a:solidFill>
                  <a:schemeClr val="bg1"/>
                </a:solidFill>
              </a:rPr>
              <a:t>Therefore let anyone who thinks that he stands take heed lest he fall.  No temptation has overtaken you that is not common to man. God is faithful, and he will not let you be tempted beyond your ability, but with the temptation he will also provide the way of escape, that you may be able to endure it.  (1 Corinthians 10:12-13)</a:t>
            </a:r>
          </a:p>
        </p:txBody>
      </p:sp>
    </p:spTree>
    <p:extLst>
      <p:ext uri="{BB962C8B-B14F-4D97-AF65-F5344CB8AC3E}">
        <p14:creationId xmlns:p14="http://schemas.microsoft.com/office/powerpoint/2010/main" val="3168948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a:p>
            <a:pPr marL="285750" indent="-285750">
              <a:buFont typeface="Arial" panose="020B0604020202020204" pitchFamily="34" charset="0"/>
              <a:buChar char="•"/>
            </a:pPr>
            <a:r>
              <a:rPr lang="en-US" sz="2800" b="1" dirty="0">
                <a:solidFill>
                  <a:schemeClr val="bg1"/>
                </a:solidFill>
              </a:rPr>
              <a:t>Be Overconfident (Proverbs 14:16)</a:t>
            </a:r>
          </a:p>
        </p:txBody>
      </p:sp>
      <p:sp>
        <p:nvSpPr>
          <p:cNvPr id="7" name="Rectangle 6">
            <a:extLst>
              <a:ext uri="{FF2B5EF4-FFF2-40B4-BE49-F238E27FC236}">
                <a16:creationId xmlns:a16="http://schemas.microsoft.com/office/drawing/2014/main" id="{69971C49-7B24-4D65-B092-E57A2CF4B30A}"/>
              </a:ext>
            </a:extLst>
          </p:cNvPr>
          <p:cNvSpPr/>
          <p:nvPr/>
        </p:nvSpPr>
        <p:spPr>
          <a:xfrm>
            <a:off x="545284" y="3147455"/>
            <a:ext cx="7097087" cy="3416320"/>
          </a:xfrm>
          <a:prstGeom prst="rect">
            <a:avLst/>
          </a:prstGeom>
          <a:ln w="57150">
            <a:solidFill>
              <a:schemeClr val="bg1"/>
            </a:solidFill>
          </a:ln>
        </p:spPr>
        <p:txBody>
          <a:bodyPr wrap="square">
            <a:spAutoFit/>
          </a:bodyPr>
          <a:lstStyle/>
          <a:p>
            <a:pPr algn="ctr"/>
            <a:r>
              <a:rPr lang="en-US" sz="3600" b="1" dirty="0">
                <a:solidFill>
                  <a:schemeClr val="bg1"/>
                </a:solidFill>
              </a:rPr>
              <a:t>Whoever isolates himself seeks his own desire; he breaks out against all sound judgment.  A fool takes no pleasure in understanding, but only in expressing his opinion. </a:t>
            </a:r>
          </a:p>
          <a:p>
            <a:pPr algn="ctr"/>
            <a:r>
              <a:rPr lang="en-US" sz="3600" b="1" dirty="0">
                <a:solidFill>
                  <a:schemeClr val="bg1"/>
                </a:solidFill>
              </a:rPr>
              <a:t>(Proverbs 18:1-2)</a:t>
            </a:r>
          </a:p>
        </p:txBody>
      </p:sp>
    </p:spTree>
    <p:extLst>
      <p:ext uri="{BB962C8B-B14F-4D97-AF65-F5344CB8AC3E}">
        <p14:creationId xmlns:p14="http://schemas.microsoft.com/office/powerpoint/2010/main" val="1596887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74A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7C654-33D1-421F-A8CC-B1621F2AD4A1}"/>
              </a:ext>
            </a:extLst>
          </p:cNvPr>
          <p:cNvPicPr>
            <a:picLocks noChangeAspect="1"/>
          </p:cNvPicPr>
          <p:nvPr/>
        </p:nvPicPr>
        <p:blipFill>
          <a:blip r:embed="rId2"/>
          <a:stretch>
            <a:fillRect/>
          </a:stretch>
        </p:blipFill>
        <p:spPr>
          <a:xfrm flipH="1">
            <a:off x="3920023" y="0"/>
            <a:ext cx="8271975" cy="4798503"/>
          </a:xfrm>
          <a:prstGeom prst="rect">
            <a:avLst/>
          </a:prstGeom>
          <a:ln>
            <a:noFill/>
          </a:ln>
          <a:effectLst>
            <a:softEdge rad="112500"/>
          </a:effectLst>
        </p:spPr>
      </p:pic>
      <p:sp>
        <p:nvSpPr>
          <p:cNvPr id="5" name="Rectangle 4">
            <a:extLst>
              <a:ext uri="{FF2B5EF4-FFF2-40B4-BE49-F238E27FC236}">
                <a16:creationId xmlns:a16="http://schemas.microsoft.com/office/drawing/2014/main" id="{B1610E32-03C2-416D-A0DE-B5009B954974}"/>
              </a:ext>
            </a:extLst>
          </p:cNvPr>
          <p:cNvSpPr/>
          <p:nvPr/>
        </p:nvSpPr>
        <p:spPr>
          <a:xfrm>
            <a:off x="166726" y="159391"/>
            <a:ext cx="7114918" cy="707886"/>
          </a:xfrm>
          <a:prstGeom prst="rect">
            <a:avLst/>
          </a:prstGeom>
          <a:noFill/>
        </p:spPr>
        <p:txBody>
          <a:bodyPr wrap="square" lIns="91440" tIns="45720" rIns="91440" bIns="45720">
            <a:spAutoFit/>
          </a:bodyPr>
          <a:lstStyle/>
          <a:p>
            <a:pPr algn="ctr"/>
            <a:r>
              <a:rPr lang="en-US" sz="4000" b="0" cap="none" spc="0" dirty="0">
                <a:ln w="0"/>
                <a:solidFill>
                  <a:srgbClr val="EEB058"/>
                </a:solidFill>
                <a:effectLst>
                  <a:outerShdw blurRad="38100" dist="19050" dir="2700000" algn="tl" rotWithShape="0">
                    <a:schemeClr val="dk1">
                      <a:alpha val="40000"/>
                    </a:schemeClr>
                  </a:outerShdw>
                </a:effectLst>
                <a:latin typeface="Arial Black" panose="020B0A04020102020204" pitchFamily="34" charset="0"/>
              </a:rPr>
              <a:t>How To Think Foolishly</a:t>
            </a:r>
          </a:p>
        </p:txBody>
      </p:sp>
      <p:sp>
        <p:nvSpPr>
          <p:cNvPr id="6" name="TextBox 5">
            <a:extLst>
              <a:ext uri="{FF2B5EF4-FFF2-40B4-BE49-F238E27FC236}">
                <a16:creationId xmlns:a16="http://schemas.microsoft.com/office/drawing/2014/main" id="{4EC2080D-5B5A-4261-9588-F1B51D21ECFE}"/>
              </a:ext>
            </a:extLst>
          </p:cNvPr>
          <p:cNvSpPr txBox="1"/>
          <p:nvPr/>
        </p:nvSpPr>
        <p:spPr>
          <a:xfrm>
            <a:off x="142613" y="981512"/>
            <a:ext cx="11887200"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Believe Everything (Proverbs 14:15)</a:t>
            </a:r>
          </a:p>
          <a:p>
            <a:pPr marL="285750" indent="-285750">
              <a:buFont typeface="Arial" panose="020B0604020202020204" pitchFamily="34" charset="0"/>
              <a:buChar char="•"/>
            </a:pPr>
            <a:r>
              <a:rPr lang="en-US" sz="2800" b="1" dirty="0">
                <a:solidFill>
                  <a:schemeClr val="bg1"/>
                </a:solidFill>
              </a:rPr>
              <a:t>Be Overconfident (Proverbs 14:16)</a:t>
            </a:r>
          </a:p>
        </p:txBody>
      </p:sp>
      <p:sp>
        <p:nvSpPr>
          <p:cNvPr id="7" name="Rectangle 6">
            <a:extLst>
              <a:ext uri="{FF2B5EF4-FFF2-40B4-BE49-F238E27FC236}">
                <a16:creationId xmlns:a16="http://schemas.microsoft.com/office/drawing/2014/main" id="{69971C49-7B24-4D65-B092-E57A2CF4B30A}"/>
              </a:ext>
            </a:extLst>
          </p:cNvPr>
          <p:cNvSpPr/>
          <p:nvPr/>
        </p:nvSpPr>
        <p:spPr>
          <a:xfrm>
            <a:off x="553673" y="3969576"/>
            <a:ext cx="7097087" cy="2308324"/>
          </a:xfrm>
          <a:prstGeom prst="rect">
            <a:avLst/>
          </a:prstGeom>
          <a:ln w="57150">
            <a:solidFill>
              <a:schemeClr val="bg1"/>
            </a:solidFill>
          </a:ln>
        </p:spPr>
        <p:txBody>
          <a:bodyPr wrap="square">
            <a:spAutoFit/>
          </a:bodyPr>
          <a:lstStyle/>
          <a:p>
            <a:pPr algn="ctr"/>
            <a:r>
              <a:rPr lang="en-US" sz="3600" b="1" dirty="0">
                <a:solidFill>
                  <a:schemeClr val="bg1"/>
                </a:solidFill>
              </a:rPr>
              <a:t>Do not be deceived: “Bad company ruins good morals.” Wake up from your drunken stupor</a:t>
            </a:r>
          </a:p>
          <a:p>
            <a:pPr algn="ctr"/>
            <a:r>
              <a:rPr lang="en-US" sz="3600" b="1" dirty="0">
                <a:solidFill>
                  <a:schemeClr val="bg1"/>
                </a:solidFill>
              </a:rPr>
              <a:t>(I Corinthians 15:33-34a)</a:t>
            </a:r>
          </a:p>
        </p:txBody>
      </p:sp>
    </p:spTree>
    <p:extLst>
      <p:ext uri="{BB962C8B-B14F-4D97-AF65-F5344CB8AC3E}">
        <p14:creationId xmlns:p14="http://schemas.microsoft.com/office/powerpoint/2010/main" val="1999806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786</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Beard</dc:creator>
  <cp:lastModifiedBy>Jonathan Perz</cp:lastModifiedBy>
  <cp:revision>3</cp:revision>
  <dcterms:created xsi:type="dcterms:W3CDTF">2019-10-19T22:50:46Z</dcterms:created>
  <dcterms:modified xsi:type="dcterms:W3CDTF">2020-01-15T01:44:02Z</dcterms:modified>
</cp:coreProperties>
</file>